
<file path=[Content_Types].xml><?xml version="1.0" encoding="utf-8"?>
<Types xmlns="http://schemas.openxmlformats.org/package/2006/content-types">
  <Default Extension="png" ContentType="image/png"/>
  <Default Extension="jpeg" ContentType="image/jpeg"/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embeddedFontLst>
    <p:embeddedFont>
      <p:font typeface="Source Han Sans CN Bold"/>
      <p:regular r:id="rId14"/>
    </p:embeddedFont>
    <p:embeddedFont>
      <p:font typeface="Source Han Sans"/>
      <p:regular r:id="rId15"/>
    </p:embeddedFont>
    <p:embeddedFont>
      <p:font typeface="OPPOSans H"/>
      <p:regular r:id="rId16"/>
    </p:embeddedFont>
    <p:embeddedFont>
      <p:font typeface="OPPOSans R"/>
      <p:regular r:id="rId17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slide" Target="slides/slide11.xml"/>
<Relationship Id="rId14" Type="http://schemas.openxmlformats.org/officeDocument/2006/relationships/font" Target="fonts/font4.fntdata"/>
<Relationship Id="rId15" Type="http://schemas.openxmlformats.org/officeDocument/2006/relationships/font" Target="fonts/font3.fntdata"/>
<Relationship Id="rId16" Type="http://schemas.openxmlformats.org/officeDocument/2006/relationships/font" Target="fonts/font1.fntdata"/>
<Relationship Id="rId17" Type="http://schemas.openxmlformats.org/officeDocument/2006/relationships/font" Target="fonts/font2.fntdata"/>
</Relationships>
</file>

<file path=ppt/media/>
</file>

<file path=ppt/media/image1.png>
</file>

<file path=ppt/media/image2.jpeg>
</file>

<file path=ppt/media/image3.png>
</file>

<file path=ppt/media/image4.pn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jpeg"/>
<Relationship Id="rId3" Type="http://schemas.openxmlformats.org/officeDocument/2006/relationships/image" Target="../media/image3.png"/>
<Relationship Id="rId4" Type="http://schemas.openxmlformats.org/officeDocument/2006/relationships/image" Target="../media/image1.png"/>
<Relationship Id="rId5" Type="http://schemas.openxmlformats.org/officeDocument/2006/relationships/image" Target="../media/image4.pn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1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ChangeAspect="1"/>
          </p:cNvPicPr>
          <p:nvPr/>
        </p:nvPicPr>
        <p:blipFill>
          <a:blip r:embed="rId2">
            <a:alphaModFix amt="46000"/>
          </a:blip>
          <a:srcRect l="0" t="0" r="0" b="0"/>
          <a:stretch>
            <a:fillRect/>
          </a:stretch>
        </p:blipFill>
        <p:spPr>
          <a:xfrm rot="0" flipH="0" flipV="0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24369" r="0" b="0"/>
          <a:stretch>
            <a:fillRect/>
          </a:stretch>
        </p:blipFill>
        <p:spPr>
          <a:xfrm rot="0" flipH="0" flipV="0">
            <a:off x="0" y="-1"/>
            <a:ext cx="12192000" cy="6845439"/>
          </a:xfrm>
          <a:custGeom>
            <a:avLst/>
            <a:gdLst>
              <a:gd name="connsiteX0" fmla="*/ 0 w 12192000"/>
              <a:gd name="connsiteY0" fmla="*/ 0 h 6877368"/>
              <a:gd name="connsiteX1" fmla="*/ 12192000 w 12192000"/>
              <a:gd name="connsiteY1" fmla="*/ 0 h 6877368"/>
              <a:gd name="connsiteX2" fmla="*/ 12192000 w 12192000"/>
              <a:gd name="connsiteY2" fmla="*/ 6877368 h 6877368"/>
              <a:gd name="connsiteX3" fmla="*/ 0 w 12192000"/>
              <a:gd name="connsiteY3" fmla="*/ 6877368 h 6877368"/>
            </a:gdLst>
            <a:rect l="l" t="t" r="r" b="b"/>
            <a:pathLst>
              <a:path w="12192000" h="6877368">
                <a:moveTo>
                  <a:pt x="0" y="0"/>
                </a:moveTo>
                <a:lnTo>
                  <a:pt x="12192000" y="0"/>
                </a:lnTo>
                <a:lnTo>
                  <a:pt x="12192000" y="6877368"/>
                </a:lnTo>
                <a:lnTo>
                  <a:pt x="0" y="687736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0" flipH="0" flipV="0">
            <a:off x="0" y="12562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3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162986" y="711201"/>
            <a:ext cx="10029014" cy="4309876"/>
          </a:xfrm>
          <a:custGeom>
            <a:avLst/>
            <a:gdLst>
              <a:gd name="connsiteX0" fmla="*/ 281802 w 10029014"/>
              <a:gd name="connsiteY0" fmla="*/ 0 h 4068761"/>
              <a:gd name="connsiteX1" fmla="*/ 10029014 w 10029014"/>
              <a:gd name="connsiteY1" fmla="*/ 0 h 4068761"/>
              <a:gd name="connsiteX2" fmla="*/ 10029014 w 10029014"/>
              <a:gd name="connsiteY2" fmla="*/ 4068761 h 4068761"/>
              <a:gd name="connsiteX3" fmla="*/ 281802 w 10029014"/>
              <a:gd name="connsiteY3" fmla="*/ 4068761 h 4068761"/>
              <a:gd name="connsiteX4" fmla="*/ 0 w 10029014"/>
              <a:gd name="connsiteY4" fmla="*/ 3786959 h 4068761"/>
              <a:gd name="connsiteX5" fmla="*/ 0 w 10029014"/>
              <a:gd name="connsiteY5" fmla="*/ 281802 h 4068761"/>
              <a:gd name="connsiteX6" fmla="*/ 281802 w 10029014"/>
              <a:gd name="connsiteY6" fmla="*/ 0 h 4068761"/>
            </a:gdLst>
            <a:rect l="l" t="t" r="r" b="b"/>
            <a:pathLst>
              <a:path w="10029014" h="4068761">
                <a:moveTo>
                  <a:pt x="281802" y="0"/>
                </a:moveTo>
                <a:lnTo>
                  <a:pt x="10029014" y="0"/>
                </a:lnTo>
                <a:lnTo>
                  <a:pt x="10029014" y="4068761"/>
                </a:lnTo>
                <a:lnTo>
                  <a:pt x="281802" y="4068761"/>
                </a:lnTo>
                <a:cubicBezTo>
                  <a:pt x="126167" y="4068761"/>
                  <a:pt x="0" y="3942594"/>
                  <a:pt x="0" y="3786959"/>
                </a:cubicBezTo>
                <a:lnTo>
                  <a:pt x="0" y="281802"/>
                </a:lnTo>
                <a:cubicBezTo>
                  <a:pt x="0" y="126167"/>
                  <a:pt x="126167" y="0"/>
                  <a:pt x="28180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dist="0" blurRad="304800" dir="0" sx="102000" sy="102000" kx="0" ky="0" algn="ctr" rotWithShape="0">
              <a:schemeClr val="accent1">
                <a:alpha val="2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0" y="838254"/>
            <a:ext cx="12192000" cy="5135137"/>
          </a:xfrm>
          <a:custGeom>
            <a:avLst/>
            <a:gdLst>
              <a:gd name="connsiteX0" fmla="*/ 0 w 12192000"/>
              <a:gd name="connsiteY0" fmla="*/ 0 h 4068761"/>
              <a:gd name="connsiteX1" fmla="*/ 12192000 w 12192000"/>
              <a:gd name="connsiteY1" fmla="*/ 0 h 4068761"/>
              <a:gd name="connsiteX2" fmla="*/ 12192000 w 12192000"/>
              <a:gd name="connsiteY2" fmla="*/ 4068761 h 4068761"/>
              <a:gd name="connsiteX3" fmla="*/ 0 w 12192000"/>
              <a:gd name="connsiteY3" fmla="*/ 4068761 h 4068761"/>
            </a:gdLst>
            <a:rect l="l" t="t" r="r" b="b"/>
            <a:pathLst>
              <a:path w="12192000" h="4068761">
                <a:moveTo>
                  <a:pt x="0" y="0"/>
                </a:moveTo>
                <a:lnTo>
                  <a:pt x="12192000" y="0"/>
                </a:lnTo>
                <a:lnTo>
                  <a:pt x="12192000" y="4068761"/>
                </a:lnTo>
                <a:lnTo>
                  <a:pt x="0" y="4068761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dist="0" blurRad="304800" dir="0" sx="102000" sy="102000" kx="0" ky="0" algn="ctr" rotWithShape="0">
              <a:schemeClr val="accent1">
                <a:alpha val="2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20327625" flipH="0" flipV="0">
            <a:off x="4054805" y="13717"/>
            <a:ext cx="9161242" cy="6966156"/>
          </a:xfrm>
          <a:custGeom>
            <a:avLst/>
            <a:gdLst>
              <a:gd name="connsiteX0" fmla="*/ 5270579 w 9161242"/>
              <a:gd name="connsiteY0" fmla="*/ 0 h 6966156"/>
              <a:gd name="connsiteX1" fmla="*/ 9161242 w 9161242"/>
              <a:gd name="connsiteY1" fmla="*/ 1509578 h 6966156"/>
              <a:gd name="connsiteX2" fmla="*/ 8236510 w 9161242"/>
              <a:gd name="connsiteY2" fmla="*/ 3892906 h 6966156"/>
              <a:gd name="connsiteX3" fmla="*/ 8188441 w 9161242"/>
              <a:gd name="connsiteY3" fmla="*/ 3898396 h 6966156"/>
              <a:gd name="connsiteX4" fmla="*/ 4271326 w 9161242"/>
              <a:gd name="connsiteY4" fmla="*/ 6950259 h 6966156"/>
              <a:gd name="connsiteX5" fmla="*/ 4265507 w 9161242"/>
              <a:gd name="connsiteY5" fmla="*/ 6966156 h 6966156"/>
              <a:gd name="connsiteX6" fmla="*/ 0 w 9161242"/>
              <a:gd name="connsiteY6" fmla="*/ 5311140 h 6966156"/>
              <a:gd name="connsiteX7" fmla="*/ 2481 w 9161242"/>
              <a:gd name="connsiteY7" fmla="*/ 5304741 h 6966156"/>
              <a:gd name="connsiteX8" fmla="*/ 5066813 w 9161242"/>
              <a:gd name="connsiteY8" fmla="*/ 85033 h 6966156"/>
            </a:gdLst>
            <a:rect l="l" t="t" r="r" b="b"/>
            <a:pathLst>
              <a:path w="9161242" h="6966156">
                <a:moveTo>
                  <a:pt x="5270579" y="0"/>
                </a:moveTo>
                <a:lnTo>
                  <a:pt x="9161242" y="1509578"/>
                </a:lnTo>
                <a:lnTo>
                  <a:pt x="8236510" y="3892906"/>
                </a:lnTo>
                <a:lnTo>
                  <a:pt x="8188441" y="3898396"/>
                </a:lnTo>
                <a:cubicBezTo>
                  <a:pt x="6418179" y="4168886"/>
                  <a:pt x="4947835" y="5350814"/>
                  <a:pt x="4271326" y="6950259"/>
                </a:cubicBezTo>
                <a:lnTo>
                  <a:pt x="4265507" y="6966156"/>
                </a:lnTo>
                <a:lnTo>
                  <a:pt x="0" y="5311140"/>
                </a:lnTo>
                <a:lnTo>
                  <a:pt x="2481" y="5304741"/>
                </a:lnTo>
                <a:cubicBezTo>
                  <a:pt x="946564" y="2974990"/>
                  <a:pt x="2772768" y="1096994"/>
                  <a:pt x="5066813" y="85033"/>
                </a:cubicBezTo>
                <a:close/>
              </a:path>
            </a:pathLst>
          </a:custGeom>
          <a:solidFill>
            <a:schemeClr val="accent1">
              <a:alpha val="21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900000" flipH="0" flipV="0">
            <a:off x="5952886" y="-392660"/>
            <a:ext cx="6290390" cy="8193635"/>
          </a:xfrm>
          <a:custGeom>
            <a:avLst/>
            <a:gdLst>
              <a:gd name="connsiteX0" fmla="*/ 5250517 w 6290390"/>
              <a:gd name="connsiteY0" fmla="*/ 0 h 8193635"/>
              <a:gd name="connsiteX1" fmla="*/ 6290390 w 6290390"/>
              <a:gd name="connsiteY1" fmla="*/ 3880861 h 8193635"/>
              <a:gd name="connsiteX2" fmla="*/ 6199089 w 6290390"/>
              <a:gd name="connsiteY2" fmla="*/ 3921461 h 8193635"/>
              <a:gd name="connsiteX3" fmla="*/ 4026413 w 6290390"/>
              <a:gd name="connsiteY3" fmla="*/ 6916412 h 8193635"/>
              <a:gd name="connsiteX4" fmla="*/ 4003073 w 6290390"/>
              <a:gd name="connsiteY4" fmla="*/ 7132048 h 8193635"/>
              <a:gd name="connsiteX5" fmla="*/ 41177 w 6290390"/>
              <a:gd name="connsiteY5" fmla="*/ 8193635 h 8193635"/>
              <a:gd name="connsiteX6" fmla="*/ 32511 w 6290390"/>
              <a:gd name="connsiteY6" fmla="*/ 8193635 h 8193635"/>
              <a:gd name="connsiteX7" fmla="*/ 10371 w 6290390"/>
              <a:gd name="connsiteY7" fmla="*/ 7902490 h 8193635"/>
              <a:gd name="connsiteX8" fmla="*/ 0 w 6290390"/>
              <a:gd name="connsiteY8" fmla="*/ 7492345 h 8193635"/>
              <a:gd name="connsiteX9" fmla="*/ 5002554 w 6290390"/>
              <a:gd name="connsiteY9" fmla="*/ 92955 h 8193635"/>
            </a:gdLst>
            <a:rect l="l" t="t" r="r" b="b"/>
            <a:pathLst>
              <a:path w="6290390" h="8193635">
                <a:moveTo>
                  <a:pt x="5250517" y="0"/>
                </a:moveTo>
                <a:lnTo>
                  <a:pt x="6290390" y="3880861"/>
                </a:lnTo>
                <a:lnTo>
                  <a:pt x="6199089" y="3921461"/>
                </a:lnTo>
                <a:cubicBezTo>
                  <a:pt x="5050914" y="4492038"/>
                  <a:pt x="4216961" y="5600083"/>
                  <a:pt x="4026413" y="6916412"/>
                </a:cubicBezTo>
                <a:lnTo>
                  <a:pt x="4003073" y="7132048"/>
                </a:lnTo>
                <a:lnTo>
                  <a:pt x="41177" y="8193635"/>
                </a:lnTo>
                <a:lnTo>
                  <a:pt x="32511" y="8193635"/>
                </a:lnTo>
                <a:lnTo>
                  <a:pt x="10371" y="7902490"/>
                </a:lnTo>
                <a:cubicBezTo>
                  <a:pt x="3485" y="7766645"/>
                  <a:pt x="0" y="7629903"/>
                  <a:pt x="0" y="7492345"/>
                </a:cubicBezTo>
                <a:cubicBezTo>
                  <a:pt x="1" y="4139394"/>
                  <a:pt x="2070431" y="1270018"/>
                  <a:pt x="5002554" y="92955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088788" y="1587388"/>
            <a:ext cx="6103212" cy="5270613"/>
          </a:xfrm>
          <a:custGeom>
            <a:avLst/>
            <a:gdLst>
              <a:gd name="connsiteX0" fmla="*/ 6103212 w 6103212"/>
              <a:gd name="connsiteY0" fmla="*/ 0 h 5270613"/>
              <a:gd name="connsiteX1" fmla="*/ 6103212 w 6103212"/>
              <a:gd name="connsiteY1" fmla="*/ 3896711 h 5270613"/>
              <a:gd name="connsiteX2" fmla="*/ 6005940 w 6103212"/>
              <a:gd name="connsiteY2" fmla="*/ 3930964 h 5270613"/>
              <a:gd name="connsiteX3" fmla="*/ 4329388 w 6103212"/>
              <a:gd name="connsiteY3" fmla="*/ 5138892 h 5270613"/>
              <a:gd name="connsiteX4" fmla="*/ 4229343 w 6103212"/>
              <a:gd name="connsiteY4" fmla="*/ 5270613 h 5270613"/>
              <a:gd name="connsiteX5" fmla="*/ 0 w 6103212"/>
              <a:gd name="connsiteY5" fmla="*/ 5270613 h 5270613"/>
              <a:gd name="connsiteX6" fmla="*/ 53009 w 6103212"/>
              <a:gd name="connsiteY6" fmla="*/ 5116075 h 5270613"/>
              <a:gd name="connsiteX7" fmla="*/ 5794140 w 6103212"/>
              <a:gd name="connsiteY7" fmla="*/ 62228 h 5270613"/>
            </a:gdLst>
            <a:rect l="l" t="t" r="r" b="b"/>
            <a:pathLst>
              <a:path w="6103212" h="5270613">
                <a:moveTo>
                  <a:pt x="6103212" y="0"/>
                </a:moveTo>
                <a:lnTo>
                  <a:pt x="6103212" y="3896711"/>
                </a:lnTo>
                <a:lnTo>
                  <a:pt x="6005940" y="3930964"/>
                </a:lnTo>
                <a:cubicBezTo>
                  <a:pt x="5350326" y="4189488"/>
                  <a:pt x="4775398" y="4608208"/>
                  <a:pt x="4329388" y="5138892"/>
                </a:cubicBezTo>
                <a:lnTo>
                  <a:pt x="4229343" y="5270613"/>
                </a:lnTo>
                <a:lnTo>
                  <a:pt x="0" y="5270613"/>
                </a:lnTo>
                <a:lnTo>
                  <a:pt x="53009" y="5116075"/>
                </a:lnTo>
                <a:cubicBezTo>
                  <a:pt x="971349" y="2589901"/>
                  <a:pt x="3130823" y="659522"/>
                  <a:pt x="5794140" y="6222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0" name=""/>
          <p:cNvPicPr>
            <a:picLocks noChangeAspect="1"/>
          </p:cNvPicPr>
          <p:nvPr/>
        </p:nvPicPr>
        <p:blipFill>
          <a:blip r:embed="rId4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772042" y="5829753"/>
            <a:ext cx="3956085" cy="7192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"/>
          <p:cNvPicPr>
            <a:picLocks noChangeAspect="1"/>
          </p:cNvPicPr>
          <p:nvPr/>
        </p:nvPicPr>
        <p:blipFill>
          <a:blip r:embed="rId5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5564139" y="441363"/>
            <a:ext cx="6089648" cy="6089648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 rot="0" flipH="0" flipV="0">
            <a:off x="295424" y="2208694"/>
            <a:ext cx="5087303" cy="164041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9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UniswapMCP 演示 PPT 大纲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09034" y="4030729"/>
            <a:ext cx="4461744" cy="45719"/>
          </a:xfrm>
          <a:prstGeom prst="rect">
            <a:avLst/>
          </a:prstGeom>
          <a:gradFill>
            <a:gsLst>
              <a:gs pos="20000">
                <a:schemeClr val="accent2"/>
              </a:gs>
              <a:gs pos="100000">
                <a:schemeClr val="accent1">
                  <a:alpha val="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82526" y="4824565"/>
            <a:ext cx="2117710" cy="4970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82527" y="4824565"/>
            <a:ext cx="1204440" cy="49702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82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409820" y="4824565"/>
            <a:ext cx="497027" cy="497027"/>
          </a:xfrm>
          <a:prstGeom prst="ellipse">
            <a:avLst/>
          </a:prstGeom>
          <a:solidFill>
            <a:schemeClr val="bg1"/>
          </a:solidFill>
          <a:ln w="25400" cap="sq">
            <a:solidFill>
              <a:schemeClr val="accent1">
                <a:alpha val="10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5400000" flipH="0" flipV="0">
            <a:off x="570929" y="4961020"/>
            <a:ext cx="254409" cy="243166"/>
          </a:xfrm>
          <a:prstGeom prst="triangl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82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951862" y="4955397"/>
            <a:ext cx="734535" cy="24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710073" y="4920006"/>
            <a:ext cx="808441" cy="2816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724F8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Li Smith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2872557" y="4824565"/>
            <a:ext cx="2117710" cy="49702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540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2872558" y="4824565"/>
            <a:ext cx="1204440" cy="49702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2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2799851" y="4824565"/>
            <a:ext cx="497027" cy="497027"/>
          </a:xfrm>
          <a:prstGeom prst="ellipse">
            <a:avLst/>
          </a:prstGeom>
          <a:solidFill>
            <a:schemeClr val="bg1"/>
          </a:solidFill>
          <a:ln w="25400" cap="sq">
            <a:solidFill>
              <a:schemeClr val="accent2">
                <a:alpha val="10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5400000" flipH="0" flipV="0">
            <a:off x="2960960" y="4961020"/>
            <a:ext cx="254409" cy="243166"/>
          </a:xfrm>
          <a:prstGeom prst="triangl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2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3430793" y="4955397"/>
            <a:ext cx="505935" cy="24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4201704" y="4955397"/>
            <a:ext cx="706841" cy="24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11889B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2025.4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294085" y="4170694"/>
            <a:ext cx="4611070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gradFill>
                  <a:gsLst>
                    <a:gs pos="0">
                      <a:srgbClr val="6A7CFB">
                        <a:alpha val="49000"/>
                      </a:srgbClr>
                    </a:gs>
                    <a:gs pos="31000">
                      <a:srgbClr val="0724F8">
                        <a:alpha val="41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202X PowerPoint Design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5400000" flipH="0" flipV="0">
            <a:off x="1743048" y="266367"/>
            <a:ext cx="333232" cy="3038674"/>
          </a:xfrm>
          <a:custGeom>
            <a:avLst/>
            <a:gdLst>
              <a:gd name="connsiteX0" fmla="*/ 40343 w 333232"/>
              <a:gd name="connsiteY0" fmla="*/ 252499 h 3038674"/>
              <a:gd name="connsiteX1" fmla="*/ 292889 w 333232"/>
              <a:gd name="connsiteY1" fmla="*/ 252499 h 3038674"/>
              <a:gd name="connsiteX2" fmla="*/ 166616 w 333232"/>
              <a:gd name="connsiteY2" fmla="*/ 34777 h 3038674"/>
              <a:gd name="connsiteX3" fmla="*/ 40343 w 333232"/>
              <a:gd name="connsiteY3" fmla="*/ 1038625 h 3038674"/>
              <a:gd name="connsiteX4" fmla="*/ 292889 w 333232"/>
              <a:gd name="connsiteY4" fmla="*/ 1038625 h 3038674"/>
              <a:gd name="connsiteX5" fmla="*/ 166616 w 333232"/>
              <a:gd name="connsiteY5" fmla="*/ 820903 h 3038674"/>
              <a:gd name="connsiteX6" fmla="*/ 40343 w 333232"/>
              <a:gd name="connsiteY6" fmla="*/ 1824737 h 3038674"/>
              <a:gd name="connsiteX7" fmla="*/ 292889 w 333232"/>
              <a:gd name="connsiteY7" fmla="*/ 1824737 h 3038674"/>
              <a:gd name="connsiteX8" fmla="*/ 166616 w 333232"/>
              <a:gd name="connsiteY8" fmla="*/ 1607015 h 3038674"/>
              <a:gd name="connsiteX9" fmla="*/ 40343 w 333232"/>
              <a:gd name="connsiteY9" fmla="*/ 2610848 h 3038674"/>
              <a:gd name="connsiteX10" fmla="*/ 292889 w 333232"/>
              <a:gd name="connsiteY10" fmla="*/ 2610848 h 3038674"/>
              <a:gd name="connsiteX11" fmla="*/ 166616 w 333232"/>
              <a:gd name="connsiteY11" fmla="*/ 2393126 h 3038674"/>
              <a:gd name="connsiteX12" fmla="*/ 4 w 333232"/>
              <a:gd name="connsiteY12" fmla="*/ 680339 h 3038674"/>
              <a:gd name="connsiteX13" fmla="*/ 166618 w 333232"/>
              <a:gd name="connsiteY13" fmla="*/ 393073 h 3038674"/>
              <a:gd name="connsiteX14" fmla="*/ 333231 w 333232"/>
              <a:gd name="connsiteY14" fmla="*/ 680339 h 3038674"/>
              <a:gd name="connsiteX15" fmla="*/ 4 w 333232"/>
              <a:gd name="connsiteY15" fmla="*/ 1466451 h 3038674"/>
              <a:gd name="connsiteX16" fmla="*/ 166618 w 333232"/>
              <a:gd name="connsiteY16" fmla="*/ 1179185 h 3038674"/>
              <a:gd name="connsiteX17" fmla="*/ 333231 w 333232"/>
              <a:gd name="connsiteY17" fmla="*/ 1466451 h 3038674"/>
              <a:gd name="connsiteX18" fmla="*/ 4 w 333232"/>
              <a:gd name="connsiteY18" fmla="*/ 2252562 h 3038674"/>
              <a:gd name="connsiteX19" fmla="*/ 166618 w 333232"/>
              <a:gd name="connsiteY19" fmla="*/ 1965296 h 3038674"/>
              <a:gd name="connsiteX20" fmla="*/ 333231 w 333232"/>
              <a:gd name="connsiteY20" fmla="*/ 2252562 h 3038674"/>
              <a:gd name="connsiteX21" fmla="*/ 4 w 333232"/>
              <a:gd name="connsiteY21" fmla="*/ 3038674 h 3038674"/>
              <a:gd name="connsiteX22" fmla="*/ 166618 w 333232"/>
              <a:gd name="connsiteY22" fmla="*/ 2751408 h 3038674"/>
              <a:gd name="connsiteX23" fmla="*/ 333231 w 333232"/>
              <a:gd name="connsiteY23" fmla="*/ 3038674 h 3038674"/>
              <a:gd name="connsiteX24" fmla="*/ 0 w 333232"/>
              <a:gd name="connsiteY24" fmla="*/ 287271 h 3038674"/>
              <a:gd name="connsiteX25" fmla="*/ 166621 w 333232"/>
              <a:gd name="connsiteY25" fmla="*/ 0 h 3038674"/>
              <a:gd name="connsiteX26" fmla="*/ 333232 w 333232"/>
              <a:gd name="connsiteY26" fmla="*/ 287271 h 3038674"/>
              <a:gd name="connsiteX27" fmla="*/ 0 w 333232"/>
              <a:gd name="connsiteY27" fmla="*/ 1073397 h 3038674"/>
              <a:gd name="connsiteX28" fmla="*/ 166621 w 333232"/>
              <a:gd name="connsiteY28" fmla="*/ 786126 h 3038674"/>
              <a:gd name="connsiteX29" fmla="*/ 333232 w 333232"/>
              <a:gd name="connsiteY29" fmla="*/ 1073397 h 3038674"/>
              <a:gd name="connsiteX30" fmla="*/ 0 w 333232"/>
              <a:gd name="connsiteY30" fmla="*/ 1859509 h 3038674"/>
              <a:gd name="connsiteX31" fmla="*/ 166621 w 333232"/>
              <a:gd name="connsiteY31" fmla="*/ 1572238 h 3038674"/>
              <a:gd name="connsiteX32" fmla="*/ 333232 w 333232"/>
              <a:gd name="connsiteY32" fmla="*/ 1859509 h 3038674"/>
              <a:gd name="connsiteX33" fmla="*/ 0 w 333232"/>
              <a:gd name="connsiteY33" fmla="*/ 2645620 h 3038674"/>
              <a:gd name="connsiteX34" fmla="*/ 166621 w 333232"/>
              <a:gd name="connsiteY34" fmla="*/ 2358349 h 3038674"/>
              <a:gd name="connsiteX35" fmla="*/ 333232 w 333232"/>
              <a:gd name="connsiteY35" fmla="*/ 2645620 h 3038674"/>
            </a:gdLst>
            <a:rect l="l" t="t" r="r" b="b"/>
            <a:pathLst>
              <a:path w="333232" h="3038674">
                <a:moveTo>
                  <a:pt x="40343" y="252499"/>
                </a:moveTo>
                <a:lnTo>
                  <a:pt x="292889" y="252499"/>
                </a:lnTo>
                <a:lnTo>
                  <a:pt x="166616" y="34777"/>
                </a:lnTo>
                <a:close/>
                <a:moveTo>
                  <a:pt x="40343" y="1038625"/>
                </a:moveTo>
                <a:lnTo>
                  <a:pt x="292889" y="1038625"/>
                </a:lnTo>
                <a:lnTo>
                  <a:pt x="166616" y="820903"/>
                </a:lnTo>
                <a:close/>
                <a:moveTo>
                  <a:pt x="40343" y="1824737"/>
                </a:moveTo>
                <a:lnTo>
                  <a:pt x="292889" y="1824737"/>
                </a:lnTo>
                <a:lnTo>
                  <a:pt x="166616" y="1607015"/>
                </a:lnTo>
                <a:close/>
                <a:moveTo>
                  <a:pt x="40343" y="2610848"/>
                </a:moveTo>
                <a:lnTo>
                  <a:pt x="292889" y="2610848"/>
                </a:lnTo>
                <a:lnTo>
                  <a:pt x="166616" y="2393126"/>
                </a:lnTo>
                <a:close/>
                <a:moveTo>
                  <a:pt x="4" y="680339"/>
                </a:moveTo>
                <a:lnTo>
                  <a:pt x="166618" y="393073"/>
                </a:lnTo>
                <a:lnTo>
                  <a:pt x="333231" y="680339"/>
                </a:lnTo>
                <a:close/>
                <a:moveTo>
                  <a:pt x="4" y="1466451"/>
                </a:moveTo>
                <a:lnTo>
                  <a:pt x="166618" y="1179185"/>
                </a:lnTo>
                <a:lnTo>
                  <a:pt x="333231" y="1466451"/>
                </a:lnTo>
                <a:close/>
                <a:moveTo>
                  <a:pt x="4" y="2252562"/>
                </a:moveTo>
                <a:lnTo>
                  <a:pt x="166618" y="1965296"/>
                </a:lnTo>
                <a:lnTo>
                  <a:pt x="333231" y="2252562"/>
                </a:lnTo>
                <a:close/>
                <a:moveTo>
                  <a:pt x="4" y="3038674"/>
                </a:moveTo>
                <a:lnTo>
                  <a:pt x="166618" y="2751408"/>
                </a:lnTo>
                <a:lnTo>
                  <a:pt x="333231" y="3038674"/>
                </a:lnTo>
                <a:close/>
                <a:moveTo>
                  <a:pt x="0" y="287271"/>
                </a:moveTo>
                <a:lnTo>
                  <a:pt x="166621" y="0"/>
                </a:lnTo>
                <a:lnTo>
                  <a:pt x="333232" y="287271"/>
                </a:lnTo>
                <a:close/>
                <a:moveTo>
                  <a:pt x="0" y="1073397"/>
                </a:moveTo>
                <a:lnTo>
                  <a:pt x="166621" y="786126"/>
                </a:lnTo>
                <a:lnTo>
                  <a:pt x="333232" y="1073397"/>
                </a:lnTo>
                <a:close/>
                <a:moveTo>
                  <a:pt x="0" y="1859509"/>
                </a:moveTo>
                <a:lnTo>
                  <a:pt x="166621" y="1572238"/>
                </a:lnTo>
                <a:lnTo>
                  <a:pt x="333232" y="1859509"/>
                </a:lnTo>
                <a:close/>
                <a:moveTo>
                  <a:pt x="0" y="2645620"/>
                </a:moveTo>
                <a:lnTo>
                  <a:pt x="166621" y="2358349"/>
                </a:lnTo>
                <a:lnTo>
                  <a:pt x="333232" y="264562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2709251" y="1423399"/>
            <a:ext cx="2949098" cy="699210"/>
          </a:xfrm>
          <a:prstGeom prst="rightArrow">
            <a:avLst>
              <a:gd name="adj1" fmla="val 50000"/>
              <a:gd name="adj2" fmla="val 63279"/>
            </a:avLst>
          </a:prstGeom>
          <a:gradFill>
            <a:gsLst>
              <a:gs pos="30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392834" y="346066"/>
            <a:ext cx="1739394" cy="215995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0" y="6372285"/>
            <a:ext cx="12192000" cy="4857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5000">
                <a:schemeClr val="accent1"/>
              </a:gs>
              <a:gs pos="71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1" flipV="1">
            <a:off x="2749073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1" flipV="1">
            <a:off x="1425896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1" flipV="1">
            <a:off x="102719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0" flipH="1" flipV="1">
            <a:off x="4072250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rot="0" flipH="1" flipV="1">
            <a:off x="5395427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 rot="0" flipH="1" flipV="1">
            <a:off x="6718604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 rot="0" flipH="1" flipV="1">
            <a:off x="8041781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 rot="0" flipH="1" flipV="1">
            <a:off x="9364958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rot="0" flipH="1" flipV="1">
            <a:off x="10688136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138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3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0327625" flipH="0" flipV="0">
            <a:off x="4054805" y="13717"/>
            <a:ext cx="9161242" cy="6966156"/>
          </a:xfrm>
          <a:custGeom>
            <a:avLst/>
            <a:gdLst>
              <a:gd name="connsiteX0" fmla="*/ 5270579 w 9161242"/>
              <a:gd name="connsiteY0" fmla="*/ 0 h 6966156"/>
              <a:gd name="connsiteX1" fmla="*/ 9161242 w 9161242"/>
              <a:gd name="connsiteY1" fmla="*/ 1509578 h 6966156"/>
              <a:gd name="connsiteX2" fmla="*/ 8236510 w 9161242"/>
              <a:gd name="connsiteY2" fmla="*/ 3892906 h 6966156"/>
              <a:gd name="connsiteX3" fmla="*/ 8188441 w 9161242"/>
              <a:gd name="connsiteY3" fmla="*/ 3898396 h 6966156"/>
              <a:gd name="connsiteX4" fmla="*/ 4271326 w 9161242"/>
              <a:gd name="connsiteY4" fmla="*/ 6950259 h 6966156"/>
              <a:gd name="connsiteX5" fmla="*/ 4265507 w 9161242"/>
              <a:gd name="connsiteY5" fmla="*/ 6966156 h 6966156"/>
              <a:gd name="connsiteX6" fmla="*/ 0 w 9161242"/>
              <a:gd name="connsiteY6" fmla="*/ 5311140 h 6966156"/>
              <a:gd name="connsiteX7" fmla="*/ 2481 w 9161242"/>
              <a:gd name="connsiteY7" fmla="*/ 5304741 h 6966156"/>
              <a:gd name="connsiteX8" fmla="*/ 5066813 w 9161242"/>
              <a:gd name="connsiteY8" fmla="*/ 85033 h 6966156"/>
            </a:gdLst>
            <a:rect l="l" t="t" r="r" b="b"/>
            <a:pathLst>
              <a:path w="9161242" h="6966156">
                <a:moveTo>
                  <a:pt x="5270579" y="0"/>
                </a:moveTo>
                <a:lnTo>
                  <a:pt x="9161242" y="1509578"/>
                </a:lnTo>
                <a:lnTo>
                  <a:pt x="8236510" y="3892906"/>
                </a:lnTo>
                <a:lnTo>
                  <a:pt x="8188441" y="3898396"/>
                </a:lnTo>
                <a:cubicBezTo>
                  <a:pt x="6418179" y="4168886"/>
                  <a:pt x="4947835" y="5350814"/>
                  <a:pt x="4271326" y="6950259"/>
                </a:cubicBezTo>
                <a:lnTo>
                  <a:pt x="4265507" y="6966156"/>
                </a:lnTo>
                <a:lnTo>
                  <a:pt x="0" y="5311140"/>
                </a:lnTo>
                <a:lnTo>
                  <a:pt x="2481" y="5304741"/>
                </a:lnTo>
                <a:cubicBezTo>
                  <a:pt x="946564" y="2974990"/>
                  <a:pt x="2772768" y="1096994"/>
                  <a:pt x="5066813" y="85033"/>
                </a:cubicBezTo>
                <a:close/>
              </a:path>
            </a:pathLst>
          </a:custGeom>
          <a:solidFill>
            <a:schemeClr val="accent1">
              <a:alpha val="21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900000" flipH="0" flipV="0">
            <a:off x="5952886" y="-392660"/>
            <a:ext cx="6290390" cy="8193635"/>
          </a:xfrm>
          <a:custGeom>
            <a:avLst/>
            <a:gdLst>
              <a:gd name="connsiteX0" fmla="*/ 5250517 w 6290390"/>
              <a:gd name="connsiteY0" fmla="*/ 0 h 8193635"/>
              <a:gd name="connsiteX1" fmla="*/ 6290390 w 6290390"/>
              <a:gd name="connsiteY1" fmla="*/ 3880861 h 8193635"/>
              <a:gd name="connsiteX2" fmla="*/ 6199089 w 6290390"/>
              <a:gd name="connsiteY2" fmla="*/ 3921461 h 8193635"/>
              <a:gd name="connsiteX3" fmla="*/ 4026413 w 6290390"/>
              <a:gd name="connsiteY3" fmla="*/ 6916412 h 8193635"/>
              <a:gd name="connsiteX4" fmla="*/ 4003073 w 6290390"/>
              <a:gd name="connsiteY4" fmla="*/ 7132048 h 8193635"/>
              <a:gd name="connsiteX5" fmla="*/ 41177 w 6290390"/>
              <a:gd name="connsiteY5" fmla="*/ 8193635 h 8193635"/>
              <a:gd name="connsiteX6" fmla="*/ 32511 w 6290390"/>
              <a:gd name="connsiteY6" fmla="*/ 8193635 h 8193635"/>
              <a:gd name="connsiteX7" fmla="*/ 10371 w 6290390"/>
              <a:gd name="connsiteY7" fmla="*/ 7902490 h 8193635"/>
              <a:gd name="connsiteX8" fmla="*/ 0 w 6290390"/>
              <a:gd name="connsiteY8" fmla="*/ 7492345 h 8193635"/>
              <a:gd name="connsiteX9" fmla="*/ 5002554 w 6290390"/>
              <a:gd name="connsiteY9" fmla="*/ 92955 h 8193635"/>
            </a:gdLst>
            <a:rect l="l" t="t" r="r" b="b"/>
            <a:pathLst>
              <a:path w="6290390" h="8193635">
                <a:moveTo>
                  <a:pt x="5250517" y="0"/>
                </a:moveTo>
                <a:lnTo>
                  <a:pt x="6290390" y="3880861"/>
                </a:lnTo>
                <a:lnTo>
                  <a:pt x="6199089" y="3921461"/>
                </a:lnTo>
                <a:cubicBezTo>
                  <a:pt x="5050914" y="4492038"/>
                  <a:pt x="4216961" y="5600083"/>
                  <a:pt x="4026413" y="6916412"/>
                </a:cubicBezTo>
                <a:lnTo>
                  <a:pt x="4003073" y="7132048"/>
                </a:lnTo>
                <a:lnTo>
                  <a:pt x="41177" y="8193635"/>
                </a:lnTo>
                <a:lnTo>
                  <a:pt x="32511" y="8193635"/>
                </a:lnTo>
                <a:lnTo>
                  <a:pt x="10371" y="7902490"/>
                </a:lnTo>
                <a:cubicBezTo>
                  <a:pt x="3485" y="7766645"/>
                  <a:pt x="0" y="7629903"/>
                  <a:pt x="0" y="7492345"/>
                </a:cubicBezTo>
                <a:cubicBezTo>
                  <a:pt x="1" y="4139394"/>
                  <a:pt x="2070431" y="1270018"/>
                  <a:pt x="5002554" y="92955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088788" y="1587388"/>
            <a:ext cx="6103212" cy="5270613"/>
          </a:xfrm>
          <a:custGeom>
            <a:avLst/>
            <a:gdLst>
              <a:gd name="connsiteX0" fmla="*/ 6103212 w 6103212"/>
              <a:gd name="connsiteY0" fmla="*/ 0 h 5270613"/>
              <a:gd name="connsiteX1" fmla="*/ 6103212 w 6103212"/>
              <a:gd name="connsiteY1" fmla="*/ 3896711 h 5270613"/>
              <a:gd name="connsiteX2" fmla="*/ 6005940 w 6103212"/>
              <a:gd name="connsiteY2" fmla="*/ 3930964 h 5270613"/>
              <a:gd name="connsiteX3" fmla="*/ 4329388 w 6103212"/>
              <a:gd name="connsiteY3" fmla="*/ 5138892 h 5270613"/>
              <a:gd name="connsiteX4" fmla="*/ 4229343 w 6103212"/>
              <a:gd name="connsiteY4" fmla="*/ 5270613 h 5270613"/>
              <a:gd name="connsiteX5" fmla="*/ 0 w 6103212"/>
              <a:gd name="connsiteY5" fmla="*/ 5270613 h 5270613"/>
              <a:gd name="connsiteX6" fmla="*/ 53009 w 6103212"/>
              <a:gd name="connsiteY6" fmla="*/ 5116075 h 5270613"/>
              <a:gd name="connsiteX7" fmla="*/ 5794140 w 6103212"/>
              <a:gd name="connsiteY7" fmla="*/ 62228 h 5270613"/>
            </a:gdLst>
            <a:rect l="l" t="t" r="r" b="b"/>
            <a:pathLst>
              <a:path w="6103212" h="5270613">
                <a:moveTo>
                  <a:pt x="6103212" y="0"/>
                </a:moveTo>
                <a:lnTo>
                  <a:pt x="6103212" y="3896711"/>
                </a:lnTo>
                <a:lnTo>
                  <a:pt x="6005940" y="3930964"/>
                </a:lnTo>
                <a:cubicBezTo>
                  <a:pt x="5350326" y="4189488"/>
                  <a:pt x="4775398" y="4608208"/>
                  <a:pt x="4329388" y="5138892"/>
                </a:cubicBezTo>
                <a:lnTo>
                  <a:pt x="4229343" y="5270613"/>
                </a:lnTo>
                <a:lnTo>
                  <a:pt x="0" y="5270613"/>
                </a:lnTo>
                <a:lnTo>
                  <a:pt x="53009" y="5116075"/>
                </a:lnTo>
                <a:cubicBezTo>
                  <a:pt x="971349" y="2589901"/>
                  <a:pt x="3130823" y="659522"/>
                  <a:pt x="5794140" y="6222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772042" y="5829753"/>
            <a:ext cx="3956085" cy="71926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0" flipH="0" flipV="0">
            <a:off x="0" y="6372285"/>
            <a:ext cx="12192000" cy="4857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5000">
                <a:schemeClr val="accent1"/>
              </a:gs>
              <a:gs pos="71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1">
            <a:off x="2749073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1" flipV="1">
            <a:off x="1425896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1">
            <a:off x="102719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1">
            <a:off x="4072250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1" flipV="1">
            <a:off x="5395427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1">
            <a:off x="6718604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1">
            <a:off x="8041781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1">
            <a:off x="9364958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1">
            <a:off x="10688136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93176" y="261257"/>
            <a:ext cx="11805648" cy="6335486"/>
          </a:xfrm>
          <a:prstGeom prst="roundRect">
            <a:avLst>
              <a:gd name="adj" fmla="val 8032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93794" y="1595144"/>
            <a:ext cx="10542990" cy="4415526"/>
          </a:xfrm>
          <a:prstGeom prst="roundRect">
            <a:avLst>
              <a:gd name="adj" fmla="val 3723"/>
            </a:avLst>
          </a:prstGeom>
          <a:solidFill>
            <a:schemeClr val="bg1"/>
          </a:solidFill>
          <a:ln w="12700" cap="rnd">
            <a:noFill/>
            <a:round/>
          </a:ln>
          <a:effectLst>
            <a:outerShdw dist="127000" blurRad="254000" dir="0" sx="100000" sy="100000" kx="0" ky="0" algn="ctr" rotWithShape="0">
              <a:schemeClr val="accent1"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848725" y="1341562"/>
            <a:ext cx="10350500" cy="354667"/>
          </a:xfrm>
          <a:prstGeom prst="roundRect">
            <a:avLst/>
          </a:prstGeom>
          <a:solidFill>
            <a:schemeClr val="accent1"/>
          </a:solidFill>
          <a:ln w="57150" cap="rnd">
            <a:noFill/>
            <a:round/>
          </a:ln>
          <a:effectLst>
            <a:outerShdw dist="50800" blurRad="76200" dir="5400000" sx="100000" sy="100000" kx="0" ky="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>
            <a:spAutoFit/>
          </a:bodyPr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91414" y="6001931"/>
            <a:ext cx="4962950" cy="491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57150" cap="rnd">
            <a:noFill/>
            <a:round/>
          </a:ln>
          <a:effectLst>
            <a:outerShdw dist="50800" blurRad="76200" dir="5400000" sx="100000" sy="100000" kx="0" ky="0" algn="ctr" rotWithShape="0">
              <a:srgbClr val="CD9673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1036106" y="1785355"/>
            <a:ext cx="10083767" cy="40691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Smith：拥有多年区块链开发经验，是 AI Agent 领域的专家，主导了 UniswapMCP 的开发工作。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1032030" y="1341562"/>
            <a:ext cx="10257019" cy="3888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6337636" y="6001931"/>
            <a:ext cx="4962950" cy="4914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57150" cap="rnd">
            <a:noFill/>
            <a:round/>
          </a:ln>
          <a:effectLst>
            <a:outerShdw dist="50800" blurRad="76200" dir="5400000" sx="100000" sy="100000" kx="0" ky="0" algn="ctr" rotWithShape="0">
              <a:srgbClr val="CD9673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团队成员</a:t>
            </a:r>
            <a:endParaRPr kumimoji="1" lang="zh-CN" altLang="en-US"/>
          </a:p>
        </p:txBody>
      </p:sp>
      <p:grpSp>
        <p:nvGrpSpPr>
          <p:cNvPr id="25" name=""/>
          <p:cNvGrpSpPr/>
          <p:nvPr/>
        </p:nvGrpSpPr>
        <p:grpSpPr>
          <a:xfrm>
            <a:off x="150439" y="310415"/>
            <a:ext cx="635736" cy="571787"/>
            <a:chOff x="150439" y="310415"/>
            <a:chExt cx="635736" cy="571787"/>
          </a:xfrm>
        </p:grpSpPr>
        <p:sp>
          <p:nvSpPr>
            <p:cNvPr id="26" name="标题 1"/>
            <p:cNvSpPr txBox="1"/>
            <p:nvPr/>
          </p:nvSpPr>
          <p:spPr>
            <a:xfrm rot="2700000" flipH="0" flipV="0">
              <a:off x="329662" y="608061"/>
              <a:ext cx="227106" cy="227106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7" name="标题 1"/>
            <p:cNvSpPr txBox="1"/>
            <p:nvPr/>
          </p:nvSpPr>
          <p:spPr>
            <a:xfrm rot="2700000" flipH="0" flipV="0">
              <a:off x="185799" y="505781"/>
              <a:ext cx="170732" cy="17073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8" name="标题 1"/>
            <p:cNvSpPr txBox="1"/>
            <p:nvPr/>
          </p:nvSpPr>
          <p:spPr>
            <a:xfrm rot="2700000" flipH="0" flipV="0">
              <a:off x="512034" y="430850"/>
              <a:ext cx="227106" cy="227106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9" name="标题 1"/>
            <p:cNvSpPr txBox="1"/>
            <p:nvPr/>
          </p:nvSpPr>
          <p:spPr>
            <a:xfrm rot="2700000" flipH="0" flipV="0">
              <a:off x="373160" y="338720"/>
              <a:ext cx="136667" cy="136668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138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3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0327625" flipH="0" flipV="0">
            <a:off x="4054805" y="13717"/>
            <a:ext cx="9161242" cy="6966156"/>
          </a:xfrm>
          <a:custGeom>
            <a:avLst/>
            <a:gdLst>
              <a:gd name="connsiteX0" fmla="*/ 5270579 w 9161242"/>
              <a:gd name="connsiteY0" fmla="*/ 0 h 6966156"/>
              <a:gd name="connsiteX1" fmla="*/ 9161242 w 9161242"/>
              <a:gd name="connsiteY1" fmla="*/ 1509578 h 6966156"/>
              <a:gd name="connsiteX2" fmla="*/ 8236510 w 9161242"/>
              <a:gd name="connsiteY2" fmla="*/ 3892906 h 6966156"/>
              <a:gd name="connsiteX3" fmla="*/ 8188441 w 9161242"/>
              <a:gd name="connsiteY3" fmla="*/ 3898396 h 6966156"/>
              <a:gd name="connsiteX4" fmla="*/ 4271326 w 9161242"/>
              <a:gd name="connsiteY4" fmla="*/ 6950259 h 6966156"/>
              <a:gd name="connsiteX5" fmla="*/ 4265507 w 9161242"/>
              <a:gd name="connsiteY5" fmla="*/ 6966156 h 6966156"/>
              <a:gd name="connsiteX6" fmla="*/ 0 w 9161242"/>
              <a:gd name="connsiteY6" fmla="*/ 5311140 h 6966156"/>
              <a:gd name="connsiteX7" fmla="*/ 2481 w 9161242"/>
              <a:gd name="connsiteY7" fmla="*/ 5304741 h 6966156"/>
              <a:gd name="connsiteX8" fmla="*/ 5066813 w 9161242"/>
              <a:gd name="connsiteY8" fmla="*/ 85033 h 6966156"/>
            </a:gdLst>
            <a:rect l="l" t="t" r="r" b="b"/>
            <a:pathLst>
              <a:path w="9161242" h="6966156">
                <a:moveTo>
                  <a:pt x="5270579" y="0"/>
                </a:moveTo>
                <a:lnTo>
                  <a:pt x="9161242" y="1509578"/>
                </a:lnTo>
                <a:lnTo>
                  <a:pt x="8236510" y="3892906"/>
                </a:lnTo>
                <a:lnTo>
                  <a:pt x="8188441" y="3898396"/>
                </a:lnTo>
                <a:cubicBezTo>
                  <a:pt x="6418179" y="4168886"/>
                  <a:pt x="4947835" y="5350814"/>
                  <a:pt x="4271326" y="6950259"/>
                </a:cubicBezTo>
                <a:lnTo>
                  <a:pt x="4265507" y="6966156"/>
                </a:lnTo>
                <a:lnTo>
                  <a:pt x="0" y="5311140"/>
                </a:lnTo>
                <a:lnTo>
                  <a:pt x="2481" y="5304741"/>
                </a:lnTo>
                <a:cubicBezTo>
                  <a:pt x="946564" y="2974990"/>
                  <a:pt x="2772768" y="1096994"/>
                  <a:pt x="5066813" y="85033"/>
                </a:cubicBezTo>
                <a:close/>
              </a:path>
            </a:pathLst>
          </a:custGeom>
          <a:solidFill>
            <a:schemeClr val="accent1">
              <a:alpha val="21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900000" flipH="0" flipV="0">
            <a:off x="5952886" y="-392660"/>
            <a:ext cx="6290390" cy="8193635"/>
          </a:xfrm>
          <a:custGeom>
            <a:avLst/>
            <a:gdLst>
              <a:gd name="connsiteX0" fmla="*/ 5250517 w 6290390"/>
              <a:gd name="connsiteY0" fmla="*/ 0 h 8193635"/>
              <a:gd name="connsiteX1" fmla="*/ 6290390 w 6290390"/>
              <a:gd name="connsiteY1" fmla="*/ 3880861 h 8193635"/>
              <a:gd name="connsiteX2" fmla="*/ 6199089 w 6290390"/>
              <a:gd name="connsiteY2" fmla="*/ 3921461 h 8193635"/>
              <a:gd name="connsiteX3" fmla="*/ 4026413 w 6290390"/>
              <a:gd name="connsiteY3" fmla="*/ 6916412 h 8193635"/>
              <a:gd name="connsiteX4" fmla="*/ 4003073 w 6290390"/>
              <a:gd name="connsiteY4" fmla="*/ 7132048 h 8193635"/>
              <a:gd name="connsiteX5" fmla="*/ 41177 w 6290390"/>
              <a:gd name="connsiteY5" fmla="*/ 8193635 h 8193635"/>
              <a:gd name="connsiteX6" fmla="*/ 32511 w 6290390"/>
              <a:gd name="connsiteY6" fmla="*/ 8193635 h 8193635"/>
              <a:gd name="connsiteX7" fmla="*/ 10371 w 6290390"/>
              <a:gd name="connsiteY7" fmla="*/ 7902490 h 8193635"/>
              <a:gd name="connsiteX8" fmla="*/ 0 w 6290390"/>
              <a:gd name="connsiteY8" fmla="*/ 7492345 h 8193635"/>
              <a:gd name="connsiteX9" fmla="*/ 5002554 w 6290390"/>
              <a:gd name="connsiteY9" fmla="*/ 92955 h 8193635"/>
            </a:gdLst>
            <a:rect l="l" t="t" r="r" b="b"/>
            <a:pathLst>
              <a:path w="6290390" h="8193635">
                <a:moveTo>
                  <a:pt x="5250517" y="0"/>
                </a:moveTo>
                <a:lnTo>
                  <a:pt x="6290390" y="3880861"/>
                </a:lnTo>
                <a:lnTo>
                  <a:pt x="6199089" y="3921461"/>
                </a:lnTo>
                <a:cubicBezTo>
                  <a:pt x="5050914" y="4492038"/>
                  <a:pt x="4216961" y="5600083"/>
                  <a:pt x="4026413" y="6916412"/>
                </a:cubicBezTo>
                <a:lnTo>
                  <a:pt x="4003073" y="7132048"/>
                </a:lnTo>
                <a:lnTo>
                  <a:pt x="41177" y="8193635"/>
                </a:lnTo>
                <a:lnTo>
                  <a:pt x="32511" y="8193635"/>
                </a:lnTo>
                <a:lnTo>
                  <a:pt x="10371" y="7902490"/>
                </a:lnTo>
                <a:cubicBezTo>
                  <a:pt x="3485" y="7766645"/>
                  <a:pt x="0" y="7629903"/>
                  <a:pt x="0" y="7492345"/>
                </a:cubicBezTo>
                <a:cubicBezTo>
                  <a:pt x="1" y="4139394"/>
                  <a:pt x="2070431" y="1270018"/>
                  <a:pt x="5002554" y="92955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088788" y="1587388"/>
            <a:ext cx="6103212" cy="5270613"/>
          </a:xfrm>
          <a:custGeom>
            <a:avLst/>
            <a:gdLst>
              <a:gd name="connsiteX0" fmla="*/ 6103212 w 6103212"/>
              <a:gd name="connsiteY0" fmla="*/ 0 h 5270613"/>
              <a:gd name="connsiteX1" fmla="*/ 6103212 w 6103212"/>
              <a:gd name="connsiteY1" fmla="*/ 3896711 h 5270613"/>
              <a:gd name="connsiteX2" fmla="*/ 6005940 w 6103212"/>
              <a:gd name="connsiteY2" fmla="*/ 3930964 h 5270613"/>
              <a:gd name="connsiteX3" fmla="*/ 4329388 w 6103212"/>
              <a:gd name="connsiteY3" fmla="*/ 5138892 h 5270613"/>
              <a:gd name="connsiteX4" fmla="*/ 4229343 w 6103212"/>
              <a:gd name="connsiteY4" fmla="*/ 5270613 h 5270613"/>
              <a:gd name="connsiteX5" fmla="*/ 0 w 6103212"/>
              <a:gd name="connsiteY5" fmla="*/ 5270613 h 5270613"/>
              <a:gd name="connsiteX6" fmla="*/ 53009 w 6103212"/>
              <a:gd name="connsiteY6" fmla="*/ 5116075 h 5270613"/>
              <a:gd name="connsiteX7" fmla="*/ 5794140 w 6103212"/>
              <a:gd name="connsiteY7" fmla="*/ 62228 h 5270613"/>
            </a:gdLst>
            <a:rect l="l" t="t" r="r" b="b"/>
            <a:pathLst>
              <a:path w="6103212" h="5270613">
                <a:moveTo>
                  <a:pt x="6103212" y="0"/>
                </a:moveTo>
                <a:lnTo>
                  <a:pt x="6103212" y="3896711"/>
                </a:lnTo>
                <a:lnTo>
                  <a:pt x="6005940" y="3930964"/>
                </a:lnTo>
                <a:cubicBezTo>
                  <a:pt x="5350326" y="4189488"/>
                  <a:pt x="4775398" y="4608208"/>
                  <a:pt x="4329388" y="5138892"/>
                </a:cubicBezTo>
                <a:lnTo>
                  <a:pt x="4229343" y="5270613"/>
                </a:lnTo>
                <a:lnTo>
                  <a:pt x="0" y="5270613"/>
                </a:lnTo>
                <a:lnTo>
                  <a:pt x="53009" y="5116075"/>
                </a:lnTo>
                <a:cubicBezTo>
                  <a:pt x="971349" y="2589901"/>
                  <a:pt x="3130823" y="659522"/>
                  <a:pt x="5794140" y="6222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772042" y="5829753"/>
            <a:ext cx="3956085" cy="71926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0" flipH="0" flipV="0">
            <a:off x="0" y="6372285"/>
            <a:ext cx="12192000" cy="4857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5000">
                <a:schemeClr val="accent1"/>
              </a:gs>
              <a:gs pos="71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1">
            <a:off x="2749073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1" flipV="1">
            <a:off x="1425896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1">
            <a:off x="102719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1">
            <a:off x="4072250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1" flipV="1">
            <a:off x="5395427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1">
            <a:off x="6718604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1">
            <a:off x="8041781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1">
            <a:off x="9364958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1">
            <a:off x="10688136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93176" y="261257"/>
            <a:ext cx="11805648" cy="6335486"/>
          </a:xfrm>
          <a:prstGeom prst="roundRect">
            <a:avLst>
              <a:gd name="adj" fmla="val 8032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2015668" y="4114060"/>
            <a:ext cx="1543050" cy="154305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254000" blurRad="762000" dir="5400000" sx="100000" sy="100000" kx="0" ky="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2549155" y="4646383"/>
            <a:ext cx="477566" cy="51732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tx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2015668" y="1571801"/>
            <a:ext cx="1543050" cy="154305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254000" blurRad="762000" dir="5400000" sx="100000" sy="100000" kx="0" ky="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2015668" y="2844871"/>
            <a:ext cx="1543050" cy="154305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254000" blurRad="762000" dir="5400000" sx="100000" sy="100000" kx="0" ky="0" algn="ctr" rotWithShape="0">
              <a:srgbClr val="000000">
                <a:alpha val="30000"/>
              </a:srgb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3981891" y="2095088"/>
            <a:ext cx="180975" cy="390525"/>
          </a:xfrm>
          <a:prstGeom prst="chevron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  <a:effectLst>
            <a:outerShdw dist="254000" blurRad="762000" dir="5400000" sx="100000" sy="100000" kx="0" ky="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3981891" y="3344933"/>
            <a:ext cx="180975" cy="390525"/>
          </a:xfrm>
          <a:prstGeom prst="chevron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254000" blurRad="762000" dir="5400000" sx="100000" sy="100000" kx="0" ky="0" algn="ctr" rotWithShape="0">
              <a:srgbClr val="000000">
                <a:alpha val="20000"/>
              </a:srgb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3981891" y="4773509"/>
            <a:ext cx="180975" cy="390525"/>
          </a:xfrm>
          <a:prstGeom prst="chevron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  <a:effectLst>
            <a:outerShdw dist="254000" blurRad="762000" dir="5400000" sx="100000" sy="100000" kx="0" ky="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2546718" y="2043298"/>
            <a:ext cx="482439" cy="550962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tx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2489776" y="3276969"/>
            <a:ext cx="596324" cy="620080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4781752" y="3277967"/>
            <a:ext cx="5909108" cy="837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官方网站：https://github.com/baidang201/swapmcp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联系方式</a:t>
            </a:r>
            <a:endParaRPr kumimoji="1" lang="zh-CN" altLang="en-US"/>
          </a:p>
        </p:txBody>
      </p:sp>
      <p:grpSp>
        <p:nvGrpSpPr>
          <p:cNvPr id="29" name=""/>
          <p:cNvGrpSpPr/>
          <p:nvPr/>
        </p:nvGrpSpPr>
        <p:grpSpPr>
          <a:xfrm>
            <a:off x="150439" y="310415"/>
            <a:ext cx="635736" cy="571787"/>
            <a:chOff x="150439" y="310415"/>
            <a:chExt cx="635736" cy="571787"/>
          </a:xfrm>
        </p:grpSpPr>
        <p:sp>
          <p:nvSpPr>
            <p:cNvPr id="30" name="标题 1"/>
            <p:cNvSpPr txBox="1"/>
            <p:nvPr/>
          </p:nvSpPr>
          <p:spPr>
            <a:xfrm rot="2700000" flipH="0" flipV="0">
              <a:off x="329662" y="608061"/>
              <a:ext cx="227106" cy="227106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1" name="标题 1"/>
            <p:cNvSpPr txBox="1"/>
            <p:nvPr/>
          </p:nvSpPr>
          <p:spPr>
            <a:xfrm rot="2700000" flipH="0" flipV="0">
              <a:off x="185799" y="505781"/>
              <a:ext cx="170732" cy="17073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2" name="标题 1"/>
            <p:cNvSpPr txBox="1"/>
            <p:nvPr/>
          </p:nvSpPr>
          <p:spPr>
            <a:xfrm rot="2700000" flipH="0" flipV="0">
              <a:off x="512034" y="430850"/>
              <a:ext cx="227106" cy="227106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3" name="标题 1"/>
            <p:cNvSpPr txBox="1"/>
            <p:nvPr/>
          </p:nvSpPr>
          <p:spPr>
            <a:xfrm rot="2700000" flipH="0" flipV="0">
              <a:off x="373160" y="338720"/>
              <a:ext cx="136667" cy="136668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138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3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0327625" flipH="0" flipV="0">
            <a:off x="4054805" y="13717"/>
            <a:ext cx="9161242" cy="6966156"/>
          </a:xfrm>
          <a:custGeom>
            <a:avLst/>
            <a:gdLst>
              <a:gd name="connsiteX0" fmla="*/ 5270579 w 9161242"/>
              <a:gd name="connsiteY0" fmla="*/ 0 h 6966156"/>
              <a:gd name="connsiteX1" fmla="*/ 9161242 w 9161242"/>
              <a:gd name="connsiteY1" fmla="*/ 1509578 h 6966156"/>
              <a:gd name="connsiteX2" fmla="*/ 8236510 w 9161242"/>
              <a:gd name="connsiteY2" fmla="*/ 3892906 h 6966156"/>
              <a:gd name="connsiteX3" fmla="*/ 8188441 w 9161242"/>
              <a:gd name="connsiteY3" fmla="*/ 3898396 h 6966156"/>
              <a:gd name="connsiteX4" fmla="*/ 4271326 w 9161242"/>
              <a:gd name="connsiteY4" fmla="*/ 6950259 h 6966156"/>
              <a:gd name="connsiteX5" fmla="*/ 4265507 w 9161242"/>
              <a:gd name="connsiteY5" fmla="*/ 6966156 h 6966156"/>
              <a:gd name="connsiteX6" fmla="*/ 0 w 9161242"/>
              <a:gd name="connsiteY6" fmla="*/ 5311140 h 6966156"/>
              <a:gd name="connsiteX7" fmla="*/ 2481 w 9161242"/>
              <a:gd name="connsiteY7" fmla="*/ 5304741 h 6966156"/>
              <a:gd name="connsiteX8" fmla="*/ 5066813 w 9161242"/>
              <a:gd name="connsiteY8" fmla="*/ 85033 h 6966156"/>
            </a:gdLst>
            <a:rect l="l" t="t" r="r" b="b"/>
            <a:pathLst>
              <a:path w="9161242" h="6966156">
                <a:moveTo>
                  <a:pt x="5270579" y="0"/>
                </a:moveTo>
                <a:lnTo>
                  <a:pt x="9161242" y="1509578"/>
                </a:lnTo>
                <a:lnTo>
                  <a:pt x="8236510" y="3892906"/>
                </a:lnTo>
                <a:lnTo>
                  <a:pt x="8188441" y="3898396"/>
                </a:lnTo>
                <a:cubicBezTo>
                  <a:pt x="6418179" y="4168886"/>
                  <a:pt x="4947835" y="5350814"/>
                  <a:pt x="4271326" y="6950259"/>
                </a:cubicBezTo>
                <a:lnTo>
                  <a:pt x="4265507" y="6966156"/>
                </a:lnTo>
                <a:lnTo>
                  <a:pt x="0" y="5311140"/>
                </a:lnTo>
                <a:lnTo>
                  <a:pt x="2481" y="5304741"/>
                </a:lnTo>
                <a:cubicBezTo>
                  <a:pt x="946564" y="2974990"/>
                  <a:pt x="2772768" y="1096994"/>
                  <a:pt x="5066813" y="85033"/>
                </a:cubicBezTo>
                <a:close/>
              </a:path>
            </a:pathLst>
          </a:custGeom>
          <a:solidFill>
            <a:schemeClr val="accent1">
              <a:alpha val="21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900000" flipH="0" flipV="0">
            <a:off x="5952886" y="-392660"/>
            <a:ext cx="6290390" cy="8193635"/>
          </a:xfrm>
          <a:custGeom>
            <a:avLst/>
            <a:gdLst>
              <a:gd name="connsiteX0" fmla="*/ 5250517 w 6290390"/>
              <a:gd name="connsiteY0" fmla="*/ 0 h 8193635"/>
              <a:gd name="connsiteX1" fmla="*/ 6290390 w 6290390"/>
              <a:gd name="connsiteY1" fmla="*/ 3880861 h 8193635"/>
              <a:gd name="connsiteX2" fmla="*/ 6199089 w 6290390"/>
              <a:gd name="connsiteY2" fmla="*/ 3921461 h 8193635"/>
              <a:gd name="connsiteX3" fmla="*/ 4026413 w 6290390"/>
              <a:gd name="connsiteY3" fmla="*/ 6916412 h 8193635"/>
              <a:gd name="connsiteX4" fmla="*/ 4003073 w 6290390"/>
              <a:gd name="connsiteY4" fmla="*/ 7132048 h 8193635"/>
              <a:gd name="connsiteX5" fmla="*/ 41177 w 6290390"/>
              <a:gd name="connsiteY5" fmla="*/ 8193635 h 8193635"/>
              <a:gd name="connsiteX6" fmla="*/ 32511 w 6290390"/>
              <a:gd name="connsiteY6" fmla="*/ 8193635 h 8193635"/>
              <a:gd name="connsiteX7" fmla="*/ 10371 w 6290390"/>
              <a:gd name="connsiteY7" fmla="*/ 7902490 h 8193635"/>
              <a:gd name="connsiteX8" fmla="*/ 0 w 6290390"/>
              <a:gd name="connsiteY8" fmla="*/ 7492345 h 8193635"/>
              <a:gd name="connsiteX9" fmla="*/ 5002554 w 6290390"/>
              <a:gd name="connsiteY9" fmla="*/ 92955 h 8193635"/>
            </a:gdLst>
            <a:rect l="l" t="t" r="r" b="b"/>
            <a:pathLst>
              <a:path w="6290390" h="8193635">
                <a:moveTo>
                  <a:pt x="5250517" y="0"/>
                </a:moveTo>
                <a:lnTo>
                  <a:pt x="6290390" y="3880861"/>
                </a:lnTo>
                <a:lnTo>
                  <a:pt x="6199089" y="3921461"/>
                </a:lnTo>
                <a:cubicBezTo>
                  <a:pt x="5050914" y="4492038"/>
                  <a:pt x="4216961" y="5600083"/>
                  <a:pt x="4026413" y="6916412"/>
                </a:cubicBezTo>
                <a:lnTo>
                  <a:pt x="4003073" y="7132048"/>
                </a:lnTo>
                <a:lnTo>
                  <a:pt x="41177" y="8193635"/>
                </a:lnTo>
                <a:lnTo>
                  <a:pt x="32511" y="8193635"/>
                </a:lnTo>
                <a:lnTo>
                  <a:pt x="10371" y="7902490"/>
                </a:lnTo>
                <a:cubicBezTo>
                  <a:pt x="3485" y="7766645"/>
                  <a:pt x="0" y="7629903"/>
                  <a:pt x="0" y="7492345"/>
                </a:cubicBezTo>
                <a:cubicBezTo>
                  <a:pt x="1" y="4139394"/>
                  <a:pt x="2070431" y="1270018"/>
                  <a:pt x="5002554" y="92955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088788" y="1587388"/>
            <a:ext cx="6103212" cy="5270613"/>
          </a:xfrm>
          <a:custGeom>
            <a:avLst/>
            <a:gdLst>
              <a:gd name="connsiteX0" fmla="*/ 6103212 w 6103212"/>
              <a:gd name="connsiteY0" fmla="*/ 0 h 5270613"/>
              <a:gd name="connsiteX1" fmla="*/ 6103212 w 6103212"/>
              <a:gd name="connsiteY1" fmla="*/ 3896711 h 5270613"/>
              <a:gd name="connsiteX2" fmla="*/ 6005940 w 6103212"/>
              <a:gd name="connsiteY2" fmla="*/ 3930964 h 5270613"/>
              <a:gd name="connsiteX3" fmla="*/ 4329388 w 6103212"/>
              <a:gd name="connsiteY3" fmla="*/ 5138892 h 5270613"/>
              <a:gd name="connsiteX4" fmla="*/ 4229343 w 6103212"/>
              <a:gd name="connsiteY4" fmla="*/ 5270613 h 5270613"/>
              <a:gd name="connsiteX5" fmla="*/ 0 w 6103212"/>
              <a:gd name="connsiteY5" fmla="*/ 5270613 h 5270613"/>
              <a:gd name="connsiteX6" fmla="*/ 53009 w 6103212"/>
              <a:gd name="connsiteY6" fmla="*/ 5116075 h 5270613"/>
              <a:gd name="connsiteX7" fmla="*/ 5794140 w 6103212"/>
              <a:gd name="connsiteY7" fmla="*/ 62228 h 5270613"/>
            </a:gdLst>
            <a:rect l="l" t="t" r="r" b="b"/>
            <a:pathLst>
              <a:path w="6103212" h="5270613">
                <a:moveTo>
                  <a:pt x="6103212" y="0"/>
                </a:moveTo>
                <a:lnTo>
                  <a:pt x="6103212" y="3896711"/>
                </a:lnTo>
                <a:lnTo>
                  <a:pt x="6005940" y="3930964"/>
                </a:lnTo>
                <a:cubicBezTo>
                  <a:pt x="5350326" y="4189488"/>
                  <a:pt x="4775398" y="4608208"/>
                  <a:pt x="4329388" y="5138892"/>
                </a:cubicBezTo>
                <a:lnTo>
                  <a:pt x="4229343" y="5270613"/>
                </a:lnTo>
                <a:lnTo>
                  <a:pt x="0" y="5270613"/>
                </a:lnTo>
                <a:lnTo>
                  <a:pt x="53009" y="5116075"/>
                </a:lnTo>
                <a:cubicBezTo>
                  <a:pt x="971349" y="2589901"/>
                  <a:pt x="3130823" y="659522"/>
                  <a:pt x="5794140" y="6222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772042" y="5829753"/>
            <a:ext cx="3956085" cy="71926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0" flipH="0" flipV="0">
            <a:off x="0" y="6372285"/>
            <a:ext cx="12192000" cy="4857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5000">
                <a:schemeClr val="accent1"/>
              </a:gs>
              <a:gs pos="71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1">
            <a:off x="2749073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1" flipV="1">
            <a:off x="1425896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1">
            <a:off x="102719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1">
            <a:off x="4072250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1" flipV="1">
            <a:off x="5395427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1">
            <a:off x="6718604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1">
            <a:off x="8041781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1">
            <a:off x="9364958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1">
            <a:off x="10688136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93176" y="261257"/>
            <a:ext cx="11805648" cy="6335486"/>
          </a:xfrm>
          <a:prstGeom prst="roundRect">
            <a:avLst>
              <a:gd name="adj" fmla="val 8032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641350" y="1971040"/>
            <a:ext cx="10877550" cy="2749016"/>
          </a:xfrm>
          <a:prstGeom prst="rightArrow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2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60400" y="2885440"/>
            <a:ext cx="1910080" cy="904240"/>
          </a:xfrm>
          <a:prstGeom prst="rightArrow">
            <a:avLst/>
          </a:prstGeom>
          <a:gradFill>
            <a:gsLst>
              <a:gs pos="600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3643207" y="2885440"/>
            <a:ext cx="1910080" cy="904240"/>
          </a:xfrm>
          <a:prstGeom prst="rightArrow">
            <a:avLst/>
          </a:prstGeom>
          <a:gradFill>
            <a:gsLst>
              <a:gs pos="600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6626014" y="2885440"/>
            <a:ext cx="1910080" cy="904240"/>
          </a:xfrm>
          <a:prstGeom prst="rightArrow">
            <a:avLst/>
          </a:prstGeom>
          <a:gradFill>
            <a:gsLst>
              <a:gs pos="600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9608820" y="2885440"/>
            <a:ext cx="1910080" cy="904240"/>
          </a:xfrm>
          <a:prstGeom prst="rightArrow">
            <a:avLst/>
          </a:prstGeom>
          <a:gradFill>
            <a:gsLst>
              <a:gs pos="600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660400" y="4051139"/>
            <a:ext cx="2316480" cy="208296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项目名称：UniswapMCP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3464560" y="4051139"/>
            <a:ext cx="2316480" cy="208296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版本：1.0.0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329680" y="4051139"/>
            <a:ext cx="2316480" cy="208296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核心定位：基于 MCP 协议的 Uniswap 交互服务，简化操作流程，降低用户参与 DeFi 的门槛。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9083040" y="4051139"/>
            <a:ext cx="2316480" cy="208296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项目愿景：成为连接传统金融与去中心化金融的桥梁，推动区块链技术在金融领域的广泛应用。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660400" y="2727961"/>
            <a:ext cx="2316480" cy="119763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724F8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3464560" y="2727961"/>
            <a:ext cx="2316480" cy="119763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724F8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6329680" y="2727961"/>
            <a:ext cx="2316480" cy="119763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724F8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9083040" y="2727961"/>
            <a:ext cx="2316480" cy="119763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724F8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项目简介</a:t>
            </a:r>
            <a:endParaRPr kumimoji="1" lang="zh-CN" altLang="en-US"/>
          </a:p>
        </p:txBody>
      </p:sp>
      <p:grpSp>
        <p:nvGrpSpPr>
          <p:cNvPr id="32" name=""/>
          <p:cNvGrpSpPr/>
          <p:nvPr/>
        </p:nvGrpSpPr>
        <p:grpSpPr>
          <a:xfrm>
            <a:off x="150439" y="310415"/>
            <a:ext cx="635736" cy="571787"/>
            <a:chOff x="150439" y="310415"/>
            <a:chExt cx="635736" cy="571787"/>
          </a:xfrm>
        </p:grpSpPr>
        <p:sp>
          <p:nvSpPr>
            <p:cNvPr id="33" name="标题 1"/>
            <p:cNvSpPr txBox="1"/>
            <p:nvPr/>
          </p:nvSpPr>
          <p:spPr>
            <a:xfrm rot="2700000" flipH="0" flipV="0">
              <a:off x="329662" y="608061"/>
              <a:ext cx="227106" cy="227106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4" name="标题 1"/>
            <p:cNvSpPr txBox="1"/>
            <p:nvPr/>
          </p:nvSpPr>
          <p:spPr>
            <a:xfrm rot="2700000" flipH="0" flipV="0">
              <a:off x="185799" y="505781"/>
              <a:ext cx="170732" cy="17073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5" name="标题 1"/>
            <p:cNvSpPr txBox="1"/>
            <p:nvPr/>
          </p:nvSpPr>
          <p:spPr>
            <a:xfrm rot="2700000" flipH="0" flipV="0">
              <a:off x="512034" y="430850"/>
              <a:ext cx="227106" cy="227106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6" name="标题 1"/>
            <p:cNvSpPr txBox="1"/>
            <p:nvPr/>
          </p:nvSpPr>
          <p:spPr>
            <a:xfrm rot="2700000" flipH="0" flipV="0">
              <a:off x="373160" y="338720"/>
              <a:ext cx="136667" cy="136668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138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3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0327625" flipH="0" flipV="0">
            <a:off x="4054805" y="13717"/>
            <a:ext cx="9161242" cy="6966156"/>
          </a:xfrm>
          <a:custGeom>
            <a:avLst/>
            <a:gdLst>
              <a:gd name="connsiteX0" fmla="*/ 5270579 w 9161242"/>
              <a:gd name="connsiteY0" fmla="*/ 0 h 6966156"/>
              <a:gd name="connsiteX1" fmla="*/ 9161242 w 9161242"/>
              <a:gd name="connsiteY1" fmla="*/ 1509578 h 6966156"/>
              <a:gd name="connsiteX2" fmla="*/ 8236510 w 9161242"/>
              <a:gd name="connsiteY2" fmla="*/ 3892906 h 6966156"/>
              <a:gd name="connsiteX3" fmla="*/ 8188441 w 9161242"/>
              <a:gd name="connsiteY3" fmla="*/ 3898396 h 6966156"/>
              <a:gd name="connsiteX4" fmla="*/ 4271326 w 9161242"/>
              <a:gd name="connsiteY4" fmla="*/ 6950259 h 6966156"/>
              <a:gd name="connsiteX5" fmla="*/ 4265507 w 9161242"/>
              <a:gd name="connsiteY5" fmla="*/ 6966156 h 6966156"/>
              <a:gd name="connsiteX6" fmla="*/ 0 w 9161242"/>
              <a:gd name="connsiteY6" fmla="*/ 5311140 h 6966156"/>
              <a:gd name="connsiteX7" fmla="*/ 2481 w 9161242"/>
              <a:gd name="connsiteY7" fmla="*/ 5304741 h 6966156"/>
              <a:gd name="connsiteX8" fmla="*/ 5066813 w 9161242"/>
              <a:gd name="connsiteY8" fmla="*/ 85033 h 6966156"/>
            </a:gdLst>
            <a:rect l="l" t="t" r="r" b="b"/>
            <a:pathLst>
              <a:path w="9161242" h="6966156">
                <a:moveTo>
                  <a:pt x="5270579" y="0"/>
                </a:moveTo>
                <a:lnTo>
                  <a:pt x="9161242" y="1509578"/>
                </a:lnTo>
                <a:lnTo>
                  <a:pt x="8236510" y="3892906"/>
                </a:lnTo>
                <a:lnTo>
                  <a:pt x="8188441" y="3898396"/>
                </a:lnTo>
                <a:cubicBezTo>
                  <a:pt x="6418179" y="4168886"/>
                  <a:pt x="4947835" y="5350814"/>
                  <a:pt x="4271326" y="6950259"/>
                </a:cubicBezTo>
                <a:lnTo>
                  <a:pt x="4265507" y="6966156"/>
                </a:lnTo>
                <a:lnTo>
                  <a:pt x="0" y="5311140"/>
                </a:lnTo>
                <a:lnTo>
                  <a:pt x="2481" y="5304741"/>
                </a:lnTo>
                <a:cubicBezTo>
                  <a:pt x="946564" y="2974990"/>
                  <a:pt x="2772768" y="1096994"/>
                  <a:pt x="5066813" y="85033"/>
                </a:cubicBezTo>
                <a:close/>
              </a:path>
            </a:pathLst>
          </a:custGeom>
          <a:solidFill>
            <a:schemeClr val="accent1">
              <a:alpha val="21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900000" flipH="0" flipV="0">
            <a:off x="5952886" y="-392660"/>
            <a:ext cx="6290390" cy="8193635"/>
          </a:xfrm>
          <a:custGeom>
            <a:avLst/>
            <a:gdLst>
              <a:gd name="connsiteX0" fmla="*/ 5250517 w 6290390"/>
              <a:gd name="connsiteY0" fmla="*/ 0 h 8193635"/>
              <a:gd name="connsiteX1" fmla="*/ 6290390 w 6290390"/>
              <a:gd name="connsiteY1" fmla="*/ 3880861 h 8193635"/>
              <a:gd name="connsiteX2" fmla="*/ 6199089 w 6290390"/>
              <a:gd name="connsiteY2" fmla="*/ 3921461 h 8193635"/>
              <a:gd name="connsiteX3" fmla="*/ 4026413 w 6290390"/>
              <a:gd name="connsiteY3" fmla="*/ 6916412 h 8193635"/>
              <a:gd name="connsiteX4" fmla="*/ 4003073 w 6290390"/>
              <a:gd name="connsiteY4" fmla="*/ 7132048 h 8193635"/>
              <a:gd name="connsiteX5" fmla="*/ 41177 w 6290390"/>
              <a:gd name="connsiteY5" fmla="*/ 8193635 h 8193635"/>
              <a:gd name="connsiteX6" fmla="*/ 32511 w 6290390"/>
              <a:gd name="connsiteY6" fmla="*/ 8193635 h 8193635"/>
              <a:gd name="connsiteX7" fmla="*/ 10371 w 6290390"/>
              <a:gd name="connsiteY7" fmla="*/ 7902490 h 8193635"/>
              <a:gd name="connsiteX8" fmla="*/ 0 w 6290390"/>
              <a:gd name="connsiteY8" fmla="*/ 7492345 h 8193635"/>
              <a:gd name="connsiteX9" fmla="*/ 5002554 w 6290390"/>
              <a:gd name="connsiteY9" fmla="*/ 92955 h 8193635"/>
            </a:gdLst>
            <a:rect l="l" t="t" r="r" b="b"/>
            <a:pathLst>
              <a:path w="6290390" h="8193635">
                <a:moveTo>
                  <a:pt x="5250517" y="0"/>
                </a:moveTo>
                <a:lnTo>
                  <a:pt x="6290390" y="3880861"/>
                </a:lnTo>
                <a:lnTo>
                  <a:pt x="6199089" y="3921461"/>
                </a:lnTo>
                <a:cubicBezTo>
                  <a:pt x="5050914" y="4492038"/>
                  <a:pt x="4216961" y="5600083"/>
                  <a:pt x="4026413" y="6916412"/>
                </a:cubicBezTo>
                <a:lnTo>
                  <a:pt x="4003073" y="7132048"/>
                </a:lnTo>
                <a:lnTo>
                  <a:pt x="41177" y="8193635"/>
                </a:lnTo>
                <a:lnTo>
                  <a:pt x="32511" y="8193635"/>
                </a:lnTo>
                <a:lnTo>
                  <a:pt x="10371" y="7902490"/>
                </a:lnTo>
                <a:cubicBezTo>
                  <a:pt x="3485" y="7766645"/>
                  <a:pt x="0" y="7629903"/>
                  <a:pt x="0" y="7492345"/>
                </a:cubicBezTo>
                <a:cubicBezTo>
                  <a:pt x="1" y="4139394"/>
                  <a:pt x="2070431" y="1270018"/>
                  <a:pt x="5002554" y="92955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088788" y="1587388"/>
            <a:ext cx="6103212" cy="5270613"/>
          </a:xfrm>
          <a:custGeom>
            <a:avLst/>
            <a:gdLst>
              <a:gd name="connsiteX0" fmla="*/ 6103212 w 6103212"/>
              <a:gd name="connsiteY0" fmla="*/ 0 h 5270613"/>
              <a:gd name="connsiteX1" fmla="*/ 6103212 w 6103212"/>
              <a:gd name="connsiteY1" fmla="*/ 3896711 h 5270613"/>
              <a:gd name="connsiteX2" fmla="*/ 6005940 w 6103212"/>
              <a:gd name="connsiteY2" fmla="*/ 3930964 h 5270613"/>
              <a:gd name="connsiteX3" fmla="*/ 4329388 w 6103212"/>
              <a:gd name="connsiteY3" fmla="*/ 5138892 h 5270613"/>
              <a:gd name="connsiteX4" fmla="*/ 4229343 w 6103212"/>
              <a:gd name="connsiteY4" fmla="*/ 5270613 h 5270613"/>
              <a:gd name="connsiteX5" fmla="*/ 0 w 6103212"/>
              <a:gd name="connsiteY5" fmla="*/ 5270613 h 5270613"/>
              <a:gd name="connsiteX6" fmla="*/ 53009 w 6103212"/>
              <a:gd name="connsiteY6" fmla="*/ 5116075 h 5270613"/>
              <a:gd name="connsiteX7" fmla="*/ 5794140 w 6103212"/>
              <a:gd name="connsiteY7" fmla="*/ 62228 h 5270613"/>
            </a:gdLst>
            <a:rect l="l" t="t" r="r" b="b"/>
            <a:pathLst>
              <a:path w="6103212" h="5270613">
                <a:moveTo>
                  <a:pt x="6103212" y="0"/>
                </a:moveTo>
                <a:lnTo>
                  <a:pt x="6103212" y="3896711"/>
                </a:lnTo>
                <a:lnTo>
                  <a:pt x="6005940" y="3930964"/>
                </a:lnTo>
                <a:cubicBezTo>
                  <a:pt x="5350326" y="4189488"/>
                  <a:pt x="4775398" y="4608208"/>
                  <a:pt x="4329388" y="5138892"/>
                </a:cubicBezTo>
                <a:lnTo>
                  <a:pt x="4229343" y="5270613"/>
                </a:lnTo>
                <a:lnTo>
                  <a:pt x="0" y="5270613"/>
                </a:lnTo>
                <a:lnTo>
                  <a:pt x="53009" y="5116075"/>
                </a:lnTo>
                <a:cubicBezTo>
                  <a:pt x="971349" y="2589901"/>
                  <a:pt x="3130823" y="659522"/>
                  <a:pt x="5794140" y="6222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772042" y="5829753"/>
            <a:ext cx="3956085" cy="71926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0" flipH="0" flipV="0">
            <a:off x="0" y="6372285"/>
            <a:ext cx="12192000" cy="4857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5000">
                <a:schemeClr val="accent1"/>
              </a:gs>
              <a:gs pos="71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1">
            <a:off x="2749073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1" flipV="1">
            <a:off x="1425896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1">
            <a:off x="102719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1">
            <a:off x="4072250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1" flipV="1">
            <a:off x="5395427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1">
            <a:off x="6718604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1">
            <a:off x="8041781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1">
            <a:off x="9364958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1">
            <a:off x="10688136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93176" y="261257"/>
            <a:ext cx="11805648" cy="6335486"/>
          </a:xfrm>
          <a:prstGeom prst="roundRect">
            <a:avLst>
              <a:gd name="adj" fmla="val 8032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1133474" y="2491146"/>
            <a:ext cx="2518412" cy="2171044"/>
          </a:xfrm>
          <a:prstGeom prst="hexagon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254000" blurRad="762000" dir="5400000" sx="100000" sy="100000" kx="0" ky="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3547111" y="1933084"/>
            <a:ext cx="1294704" cy="1116124"/>
          </a:xfrm>
          <a:prstGeom prst="hexagon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254000" blurRad="762000" dir="5400000" sx="100000" sy="100000" kx="0" ky="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4432936" y="3018606"/>
            <a:ext cx="1294704" cy="1116124"/>
          </a:xfrm>
          <a:prstGeom prst="hexagon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254000" blurRad="762000" dir="5400000" sx="100000" sy="100000" kx="0" ky="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3547111" y="4104128"/>
            <a:ext cx="1294704" cy="1116124"/>
          </a:xfrm>
          <a:prstGeom prst="hexagon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254000" blurRad="762000" dir="5400000" sx="100000" sy="100000" kx="0" ky="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3959835" y="2241183"/>
            <a:ext cx="469255" cy="46932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4847097" y="3360981"/>
            <a:ext cx="477378" cy="461976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3925174" y="4394200"/>
            <a:ext cx="535980" cy="53598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1" flipV="0">
            <a:off x="2899575" y="2491148"/>
            <a:ext cx="657061" cy="2171042"/>
          </a:xfrm>
          <a:custGeom>
            <a:avLst/>
            <a:gdLst>
              <a:gd name="connsiteX0" fmla="*/ 542761 w 657061"/>
              <a:gd name="connsiteY0" fmla="*/ 0 h 2171042"/>
              <a:gd name="connsiteX1" fmla="*/ 657061 w 657061"/>
              <a:gd name="connsiteY1" fmla="*/ 0 h 2171042"/>
              <a:gd name="connsiteX2" fmla="*/ 114300 w 657061"/>
              <a:gd name="connsiteY2" fmla="*/ 1085521 h 2171042"/>
              <a:gd name="connsiteX3" fmla="*/ 657061 w 657061"/>
              <a:gd name="connsiteY3" fmla="*/ 2171042 h 2171042"/>
              <a:gd name="connsiteX4" fmla="*/ 542761 w 657061"/>
              <a:gd name="connsiteY4" fmla="*/ 2171042 h 2171042"/>
              <a:gd name="connsiteX5" fmla="*/ 0 w 657061"/>
              <a:gd name="connsiteY5" fmla="*/ 1085521 h 2171042"/>
            </a:gdLst>
            <a:rect l="l" t="t" r="r" b="b"/>
            <a:pathLst>
              <a:path w="657061" h="2171042">
                <a:moveTo>
                  <a:pt x="542761" y="0"/>
                </a:moveTo>
                <a:lnTo>
                  <a:pt x="657061" y="0"/>
                </a:lnTo>
                <a:lnTo>
                  <a:pt x="114300" y="1085521"/>
                </a:lnTo>
                <a:lnTo>
                  <a:pt x="657061" y="2171042"/>
                </a:lnTo>
                <a:lnTo>
                  <a:pt x="542761" y="2171042"/>
                </a:lnTo>
                <a:lnTo>
                  <a:pt x="0" y="1085521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5185260" y="1930400"/>
            <a:ext cx="4845200" cy="10061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AI Agent 量化交易工具：支持自动化交易策略，提高交易效率与收益。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6087413" y="3086100"/>
            <a:ext cx="4984463" cy="10557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区块链和加密货币爱好者：提供简单易用的交互平台，促进区块链知识传播。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5185260" y="4419600"/>
            <a:ext cx="4847740" cy="9134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普通用户：降低 DeFi 使用门槛，吸引更多用户参与去中心化金融。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1789824" y="3105613"/>
            <a:ext cx="969269" cy="956296"/>
          </a:xfrm>
          <a:custGeom>
            <a:avLst/>
            <a:gdLst>
              <a:gd name="connsiteX0" fmla="*/ 1371696 w 1870330"/>
              <a:gd name="connsiteY0" fmla="*/ 1296270 h 1845296"/>
              <a:gd name="connsiteX1" fmla="*/ 1371696 w 1870330"/>
              <a:gd name="connsiteY1" fmla="*/ 1371136 h 1845296"/>
              <a:gd name="connsiteX2" fmla="*/ 1671448 w 1870330"/>
              <a:gd name="connsiteY2" fmla="*/ 1371136 h 1845296"/>
              <a:gd name="connsiteX3" fmla="*/ 1671448 w 1870330"/>
              <a:gd name="connsiteY3" fmla="*/ 1296270 h 1845296"/>
              <a:gd name="connsiteX4" fmla="*/ 1371696 w 1870330"/>
              <a:gd name="connsiteY4" fmla="*/ 996899 h 1845296"/>
              <a:gd name="connsiteX5" fmla="*/ 1371696 w 1870330"/>
              <a:gd name="connsiteY5" fmla="*/ 1071765 h 1845296"/>
              <a:gd name="connsiteX6" fmla="*/ 1671448 w 1870330"/>
              <a:gd name="connsiteY6" fmla="*/ 1071765 h 1845296"/>
              <a:gd name="connsiteX7" fmla="*/ 1671448 w 1870330"/>
              <a:gd name="connsiteY7" fmla="*/ 996899 h 1845296"/>
              <a:gd name="connsiteX8" fmla="*/ 1371696 w 1870330"/>
              <a:gd name="connsiteY8" fmla="*/ 747820 h 1845296"/>
              <a:gd name="connsiteX9" fmla="*/ 1371696 w 1870330"/>
              <a:gd name="connsiteY9" fmla="*/ 822401 h 1845296"/>
              <a:gd name="connsiteX10" fmla="*/ 1671448 w 1870330"/>
              <a:gd name="connsiteY10" fmla="*/ 822401 h 1845296"/>
              <a:gd name="connsiteX11" fmla="*/ 1671448 w 1870330"/>
              <a:gd name="connsiteY11" fmla="*/ 747820 h 1845296"/>
              <a:gd name="connsiteX12" fmla="*/ 1371696 w 1870330"/>
              <a:gd name="connsiteY12" fmla="*/ 473405 h 1845296"/>
              <a:gd name="connsiteX13" fmla="*/ 1371696 w 1870330"/>
              <a:gd name="connsiteY13" fmla="*/ 547986 h 1845296"/>
              <a:gd name="connsiteX14" fmla="*/ 1671448 w 1870330"/>
              <a:gd name="connsiteY14" fmla="*/ 547986 h 1845296"/>
              <a:gd name="connsiteX15" fmla="*/ 1671448 w 1870330"/>
              <a:gd name="connsiteY15" fmla="*/ 473405 h 1845296"/>
              <a:gd name="connsiteX16" fmla="*/ 1221963 w 1870330"/>
              <a:gd name="connsiteY16" fmla="*/ 224040 h 1845296"/>
              <a:gd name="connsiteX17" fmla="*/ 1794130 w 1870330"/>
              <a:gd name="connsiteY17" fmla="*/ 224040 h 1845296"/>
              <a:gd name="connsiteX18" fmla="*/ 1870330 w 1870330"/>
              <a:gd name="connsiteY18" fmla="*/ 298811 h 1845296"/>
              <a:gd name="connsiteX19" fmla="*/ 1870330 w 1870330"/>
              <a:gd name="connsiteY19" fmla="*/ 1570971 h 1845296"/>
              <a:gd name="connsiteX20" fmla="*/ 1794130 w 1870330"/>
              <a:gd name="connsiteY20" fmla="*/ 1645742 h 1845296"/>
              <a:gd name="connsiteX21" fmla="*/ 1221963 w 1870330"/>
              <a:gd name="connsiteY21" fmla="*/ 1645742 h 1845296"/>
              <a:gd name="connsiteX22" fmla="*/ 1221963 w 1870330"/>
              <a:gd name="connsiteY22" fmla="*/ 1383804 h 1845296"/>
              <a:gd name="connsiteX23" fmla="*/ 1298163 w 1870330"/>
              <a:gd name="connsiteY23" fmla="*/ 1383804 h 1845296"/>
              <a:gd name="connsiteX24" fmla="*/ 1298163 w 1870330"/>
              <a:gd name="connsiteY24" fmla="*/ 1309033 h 1845296"/>
              <a:gd name="connsiteX25" fmla="*/ 1221963 w 1870330"/>
              <a:gd name="connsiteY25" fmla="*/ 1309033 h 1845296"/>
              <a:gd name="connsiteX26" fmla="*/ 1221963 w 1870330"/>
              <a:gd name="connsiteY26" fmla="*/ 1084434 h 1845296"/>
              <a:gd name="connsiteX27" fmla="*/ 1298163 w 1870330"/>
              <a:gd name="connsiteY27" fmla="*/ 1084434 h 1845296"/>
              <a:gd name="connsiteX28" fmla="*/ 1298163 w 1870330"/>
              <a:gd name="connsiteY28" fmla="*/ 1009662 h 1845296"/>
              <a:gd name="connsiteX29" fmla="*/ 1221963 w 1870330"/>
              <a:gd name="connsiteY29" fmla="*/ 1009662 h 1845296"/>
              <a:gd name="connsiteX30" fmla="*/ 1221963 w 1870330"/>
              <a:gd name="connsiteY30" fmla="*/ 822496 h 1845296"/>
              <a:gd name="connsiteX31" fmla="*/ 1298163 w 1870330"/>
              <a:gd name="connsiteY31" fmla="*/ 822496 h 1845296"/>
              <a:gd name="connsiteX32" fmla="*/ 1298163 w 1870330"/>
              <a:gd name="connsiteY32" fmla="*/ 747725 h 1845296"/>
              <a:gd name="connsiteX33" fmla="*/ 1221963 w 1870330"/>
              <a:gd name="connsiteY33" fmla="*/ 747725 h 1845296"/>
              <a:gd name="connsiteX34" fmla="*/ 1221963 w 1870330"/>
              <a:gd name="connsiteY34" fmla="*/ 560654 h 1845296"/>
              <a:gd name="connsiteX35" fmla="*/ 1298163 w 1870330"/>
              <a:gd name="connsiteY35" fmla="*/ 560654 h 1845296"/>
              <a:gd name="connsiteX36" fmla="*/ 1298163 w 1870330"/>
              <a:gd name="connsiteY36" fmla="*/ 485883 h 1845296"/>
              <a:gd name="connsiteX37" fmla="*/ 1221963 w 1870330"/>
              <a:gd name="connsiteY37" fmla="*/ 485883 h 1845296"/>
              <a:gd name="connsiteX38" fmla="*/ 1054227 w 1870330"/>
              <a:gd name="connsiteY38" fmla="*/ 393 h 1845296"/>
              <a:gd name="connsiteX39" fmla="*/ 1054132 w 1870330"/>
              <a:gd name="connsiteY39" fmla="*/ 869 h 1845296"/>
              <a:gd name="connsiteX40" fmla="*/ 1083754 w 1870330"/>
              <a:gd name="connsiteY40" fmla="*/ 7727 h 1845296"/>
              <a:gd name="connsiteX41" fmla="*/ 1097470 w 1870330"/>
              <a:gd name="connsiteY41" fmla="*/ 36302 h 1845296"/>
              <a:gd name="connsiteX42" fmla="*/ 1097470 w 1870330"/>
              <a:gd name="connsiteY42" fmla="*/ 1808714 h 1845296"/>
              <a:gd name="connsiteX43" fmla="*/ 1083754 w 1870330"/>
              <a:gd name="connsiteY43" fmla="*/ 1837289 h 1845296"/>
              <a:gd name="connsiteX44" fmla="*/ 1060895 w 1870330"/>
              <a:gd name="connsiteY44" fmla="*/ 1845290 h 1845296"/>
              <a:gd name="connsiteX45" fmla="*/ 1053941 w 1870330"/>
              <a:gd name="connsiteY45" fmla="*/ 1844148 h 1845296"/>
              <a:gd name="connsiteX46" fmla="*/ 29623 w 1870330"/>
              <a:gd name="connsiteY46" fmla="*/ 1647932 h 1845296"/>
              <a:gd name="connsiteX47" fmla="*/ 0 w 1870330"/>
              <a:gd name="connsiteY47" fmla="*/ 1611071 h 1845296"/>
              <a:gd name="connsiteX48" fmla="*/ 0 w 1870330"/>
              <a:gd name="connsiteY48" fmla="*/ 233375 h 1845296"/>
              <a:gd name="connsiteX49" fmla="*/ 29813 w 1870330"/>
              <a:gd name="connsiteY49" fmla="*/ 196513 h 1845296"/>
            </a:gdLst>
            <a:rect l="l" t="t" r="r" b="b"/>
            <a:pathLst>
              <a:path w="1870330" h="1845296">
                <a:moveTo>
                  <a:pt x="1371696" y="1296270"/>
                </a:moveTo>
                <a:lnTo>
                  <a:pt x="1371696" y="1371136"/>
                </a:lnTo>
                <a:lnTo>
                  <a:pt x="1671448" y="1371136"/>
                </a:lnTo>
                <a:lnTo>
                  <a:pt x="1671448" y="1296270"/>
                </a:lnTo>
                <a:close/>
                <a:moveTo>
                  <a:pt x="1371696" y="996899"/>
                </a:moveTo>
                <a:lnTo>
                  <a:pt x="1371696" y="1071765"/>
                </a:lnTo>
                <a:lnTo>
                  <a:pt x="1671448" y="1071765"/>
                </a:lnTo>
                <a:lnTo>
                  <a:pt x="1671448" y="996899"/>
                </a:lnTo>
                <a:close/>
                <a:moveTo>
                  <a:pt x="1371696" y="747820"/>
                </a:moveTo>
                <a:lnTo>
                  <a:pt x="1371696" y="822401"/>
                </a:lnTo>
                <a:lnTo>
                  <a:pt x="1671448" y="822401"/>
                </a:lnTo>
                <a:lnTo>
                  <a:pt x="1671448" y="747820"/>
                </a:lnTo>
                <a:close/>
                <a:moveTo>
                  <a:pt x="1371696" y="473405"/>
                </a:moveTo>
                <a:lnTo>
                  <a:pt x="1371696" y="547986"/>
                </a:lnTo>
                <a:lnTo>
                  <a:pt x="1671448" y="547986"/>
                </a:lnTo>
                <a:lnTo>
                  <a:pt x="1671448" y="473405"/>
                </a:lnTo>
                <a:close/>
                <a:moveTo>
                  <a:pt x="1221963" y="224040"/>
                </a:moveTo>
                <a:lnTo>
                  <a:pt x="1794130" y="224040"/>
                </a:lnTo>
                <a:cubicBezTo>
                  <a:pt x="1835792" y="223723"/>
                  <a:pt x="1869863" y="257155"/>
                  <a:pt x="1870330" y="298811"/>
                </a:cubicBezTo>
                <a:lnTo>
                  <a:pt x="1870330" y="1570971"/>
                </a:lnTo>
                <a:cubicBezTo>
                  <a:pt x="1869863" y="1612623"/>
                  <a:pt x="1835792" y="1646056"/>
                  <a:pt x="1794130" y="1645742"/>
                </a:cubicBezTo>
                <a:lnTo>
                  <a:pt x="1221963" y="1645742"/>
                </a:lnTo>
                <a:lnTo>
                  <a:pt x="1221963" y="1383804"/>
                </a:lnTo>
                <a:lnTo>
                  <a:pt x="1298163" y="1383804"/>
                </a:lnTo>
                <a:lnTo>
                  <a:pt x="1298163" y="1309033"/>
                </a:lnTo>
                <a:lnTo>
                  <a:pt x="1221963" y="1309033"/>
                </a:lnTo>
                <a:lnTo>
                  <a:pt x="1221963" y="1084434"/>
                </a:lnTo>
                <a:lnTo>
                  <a:pt x="1298163" y="1084434"/>
                </a:lnTo>
                <a:lnTo>
                  <a:pt x="1298163" y="1009662"/>
                </a:lnTo>
                <a:lnTo>
                  <a:pt x="1221963" y="1009662"/>
                </a:lnTo>
                <a:lnTo>
                  <a:pt x="1221963" y="822496"/>
                </a:lnTo>
                <a:lnTo>
                  <a:pt x="1298163" y="822496"/>
                </a:lnTo>
                <a:lnTo>
                  <a:pt x="1298163" y="747725"/>
                </a:lnTo>
                <a:lnTo>
                  <a:pt x="1221963" y="747725"/>
                </a:lnTo>
                <a:lnTo>
                  <a:pt x="1221963" y="560654"/>
                </a:lnTo>
                <a:lnTo>
                  <a:pt x="1298163" y="560654"/>
                </a:lnTo>
                <a:lnTo>
                  <a:pt x="1298163" y="485883"/>
                </a:lnTo>
                <a:lnTo>
                  <a:pt x="1221963" y="485883"/>
                </a:lnTo>
                <a:close/>
                <a:moveTo>
                  <a:pt x="1054227" y="393"/>
                </a:moveTo>
                <a:lnTo>
                  <a:pt x="1054132" y="869"/>
                </a:lnTo>
                <a:cubicBezTo>
                  <a:pt x="1064533" y="-1498"/>
                  <a:pt x="1075449" y="1029"/>
                  <a:pt x="1083754" y="7727"/>
                </a:cubicBezTo>
                <a:cubicBezTo>
                  <a:pt x="1092260" y="14808"/>
                  <a:pt x="1097261" y="25237"/>
                  <a:pt x="1097470" y="36302"/>
                </a:cubicBezTo>
                <a:lnTo>
                  <a:pt x="1097470" y="1808714"/>
                </a:lnTo>
                <a:cubicBezTo>
                  <a:pt x="1097271" y="1819783"/>
                  <a:pt x="1092260" y="1830212"/>
                  <a:pt x="1083754" y="1837289"/>
                </a:cubicBezTo>
                <a:cubicBezTo>
                  <a:pt x="1077344" y="1842614"/>
                  <a:pt x="1069229" y="1845452"/>
                  <a:pt x="1060895" y="1845290"/>
                </a:cubicBezTo>
                <a:cubicBezTo>
                  <a:pt x="1058551" y="1845100"/>
                  <a:pt x="1056227" y="1844719"/>
                  <a:pt x="1053941" y="1844148"/>
                </a:cubicBezTo>
                <a:lnTo>
                  <a:pt x="29623" y="1647932"/>
                </a:lnTo>
                <a:cubicBezTo>
                  <a:pt x="12259" y="1644227"/>
                  <a:pt x="-124" y="1628825"/>
                  <a:pt x="0" y="1611071"/>
                </a:cubicBezTo>
                <a:lnTo>
                  <a:pt x="0" y="233375"/>
                </a:lnTo>
                <a:cubicBezTo>
                  <a:pt x="-105" y="215558"/>
                  <a:pt x="12373" y="200139"/>
                  <a:pt x="29813" y="196513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目标用户</a:t>
            </a:r>
            <a:endParaRPr kumimoji="1" lang="zh-CN" altLang="en-US"/>
          </a:p>
        </p:txBody>
      </p:sp>
      <p:grpSp>
        <p:nvGrpSpPr>
          <p:cNvPr id="31" name=""/>
          <p:cNvGrpSpPr/>
          <p:nvPr/>
        </p:nvGrpSpPr>
        <p:grpSpPr>
          <a:xfrm>
            <a:off x="150439" y="310415"/>
            <a:ext cx="635736" cy="571787"/>
            <a:chOff x="150439" y="310415"/>
            <a:chExt cx="635736" cy="571787"/>
          </a:xfrm>
        </p:grpSpPr>
        <p:sp>
          <p:nvSpPr>
            <p:cNvPr id="32" name="标题 1"/>
            <p:cNvSpPr txBox="1"/>
            <p:nvPr/>
          </p:nvSpPr>
          <p:spPr>
            <a:xfrm rot="2700000" flipH="0" flipV="0">
              <a:off x="329662" y="608061"/>
              <a:ext cx="227106" cy="227106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3" name="标题 1"/>
            <p:cNvSpPr txBox="1"/>
            <p:nvPr/>
          </p:nvSpPr>
          <p:spPr>
            <a:xfrm rot="2700000" flipH="0" flipV="0">
              <a:off x="185799" y="505781"/>
              <a:ext cx="170732" cy="17073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4" name="标题 1"/>
            <p:cNvSpPr txBox="1"/>
            <p:nvPr/>
          </p:nvSpPr>
          <p:spPr>
            <a:xfrm rot="2700000" flipH="0" flipV="0">
              <a:off x="512034" y="430850"/>
              <a:ext cx="227106" cy="227106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5" name="标题 1"/>
            <p:cNvSpPr txBox="1"/>
            <p:nvPr/>
          </p:nvSpPr>
          <p:spPr>
            <a:xfrm rot="2700000" flipH="0" flipV="0">
              <a:off x="373160" y="338720"/>
              <a:ext cx="136667" cy="136668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138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3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0327625" flipH="0" flipV="0">
            <a:off x="4054805" y="13717"/>
            <a:ext cx="9161242" cy="6966156"/>
          </a:xfrm>
          <a:custGeom>
            <a:avLst/>
            <a:gdLst>
              <a:gd name="connsiteX0" fmla="*/ 5270579 w 9161242"/>
              <a:gd name="connsiteY0" fmla="*/ 0 h 6966156"/>
              <a:gd name="connsiteX1" fmla="*/ 9161242 w 9161242"/>
              <a:gd name="connsiteY1" fmla="*/ 1509578 h 6966156"/>
              <a:gd name="connsiteX2" fmla="*/ 8236510 w 9161242"/>
              <a:gd name="connsiteY2" fmla="*/ 3892906 h 6966156"/>
              <a:gd name="connsiteX3" fmla="*/ 8188441 w 9161242"/>
              <a:gd name="connsiteY3" fmla="*/ 3898396 h 6966156"/>
              <a:gd name="connsiteX4" fmla="*/ 4271326 w 9161242"/>
              <a:gd name="connsiteY4" fmla="*/ 6950259 h 6966156"/>
              <a:gd name="connsiteX5" fmla="*/ 4265507 w 9161242"/>
              <a:gd name="connsiteY5" fmla="*/ 6966156 h 6966156"/>
              <a:gd name="connsiteX6" fmla="*/ 0 w 9161242"/>
              <a:gd name="connsiteY6" fmla="*/ 5311140 h 6966156"/>
              <a:gd name="connsiteX7" fmla="*/ 2481 w 9161242"/>
              <a:gd name="connsiteY7" fmla="*/ 5304741 h 6966156"/>
              <a:gd name="connsiteX8" fmla="*/ 5066813 w 9161242"/>
              <a:gd name="connsiteY8" fmla="*/ 85033 h 6966156"/>
            </a:gdLst>
            <a:rect l="l" t="t" r="r" b="b"/>
            <a:pathLst>
              <a:path w="9161242" h="6966156">
                <a:moveTo>
                  <a:pt x="5270579" y="0"/>
                </a:moveTo>
                <a:lnTo>
                  <a:pt x="9161242" y="1509578"/>
                </a:lnTo>
                <a:lnTo>
                  <a:pt x="8236510" y="3892906"/>
                </a:lnTo>
                <a:lnTo>
                  <a:pt x="8188441" y="3898396"/>
                </a:lnTo>
                <a:cubicBezTo>
                  <a:pt x="6418179" y="4168886"/>
                  <a:pt x="4947835" y="5350814"/>
                  <a:pt x="4271326" y="6950259"/>
                </a:cubicBezTo>
                <a:lnTo>
                  <a:pt x="4265507" y="6966156"/>
                </a:lnTo>
                <a:lnTo>
                  <a:pt x="0" y="5311140"/>
                </a:lnTo>
                <a:lnTo>
                  <a:pt x="2481" y="5304741"/>
                </a:lnTo>
                <a:cubicBezTo>
                  <a:pt x="946564" y="2974990"/>
                  <a:pt x="2772768" y="1096994"/>
                  <a:pt x="5066813" y="85033"/>
                </a:cubicBezTo>
                <a:close/>
              </a:path>
            </a:pathLst>
          </a:custGeom>
          <a:solidFill>
            <a:schemeClr val="accent1">
              <a:alpha val="21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900000" flipH="0" flipV="0">
            <a:off x="5952886" y="-392660"/>
            <a:ext cx="6290390" cy="8193635"/>
          </a:xfrm>
          <a:custGeom>
            <a:avLst/>
            <a:gdLst>
              <a:gd name="connsiteX0" fmla="*/ 5250517 w 6290390"/>
              <a:gd name="connsiteY0" fmla="*/ 0 h 8193635"/>
              <a:gd name="connsiteX1" fmla="*/ 6290390 w 6290390"/>
              <a:gd name="connsiteY1" fmla="*/ 3880861 h 8193635"/>
              <a:gd name="connsiteX2" fmla="*/ 6199089 w 6290390"/>
              <a:gd name="connsiteY2" fmla="*/ 3921461 h 8193635"/>
              <a:gd name="connsiteX3" fmla="*/ 4026413 w 6290390"/>
              <a:gd name="connsiteY3" fmla="*/ 6916412 h 8193635"/>
              <a:gd name="connsiteX4" fmla="*/ 4003073 w 6290390"/>
              <a:gd name="connsiteY4" fmla="*/ 7132048 h 8193635"/>
              <a:gd name="connsiteX5" fmla="*/ 41177 w 6290390"/>
              <a:gd name="connsiteY5" fmla="*/ 8193635 h 8193635"/>
              <a:gd name="connsiteX6" fmla="*/ 32511 w 6290390"/>
              <a:gd name="connsiteY6" fmla="*/ 8193635 h 8193635"/>
              <a:gd name="connsiteX7" fmla="*/ 10371 w 6290390"/>
              <a:gd name="connsiteY7" fmla="*/ 7902490 h 8193635"/>
              <a:gd name="connsiteX8" fmla="*/ 0 w 6290390"/>
              <a:gd name="connsiteY8" fmla="*/ 7492345 h 8193635"/>
              <a:gd name="connsiteX9" fmla="*/ 5002554 w 6290390"/>
              <a:gd name="connsiteY9" fmla="*/ 92955 h 8193635"/>
            </a:gdLst>
            <a:rect l="l" t="t" r="r" b="b"/>
            <a:pathLst>
              <a:path w="6290390" h="8193635">
                <a:moveTo>
                  <a:pt x="5250517" y="0"/>
                </a:moveTo>
                <a:lnTo>
                  <a:pt x="6290390" y="3880861"/>
                </a:lnTo>
                <a:lnTo>
                  <a:pt x="6199089" y="3921461"/>
                </a:lnTo>
                <a:cubicBezTo>
                  <a:pt x="5050914" y="4492038"/>
                  <a:pt x="4216961" y="5600083"/>
                  <a:pt x="4026413" y="6916412"/>
                </a:cubicBezTo>
                <a:lnTo>
                  <a:pt x="4003073" y="7132048"/>
                </a:lnTo>
                <a:lnTo>
                  <a:pt x="41177" y="8193635"/>
                </a:lnTo>
                <a:lnTo>
                  <a:pt x="32511" y="8193635"/>
                </a:lnTo>
                <a:lnTo>
                  <a:pt x="10371" y="7902490"/>
                </a:lnTo>
                <a:cubicBezTo>
                  <a:pt x="3485" y="7766645"/>
                  <a:pt x="0" y="7629903"/>
                  <a:pt x="0" y="7492345"/>
                </a:cubicBezTo>
                <a:cubicBezTo>
                  <a:pt x="1" y="4139394"/>
                  <a:pt x="2070431" y="1270018"/>
                  <a:pt x="5002554" y="92955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088788" y="1587388"/>
            <a:ext cx="6103212" cy="5270613"/>
          </a:xfrm>
          <a:custGeom>
            <a:avLst/>
            <a:gdLst>
              <a:gd name="connsiteX0" fmla="*/ 6103212 w 6103212"/>
              <a:gd name="connsiteY0" fmla="*/ 0 h 5270613"/>
              <a:gd name="connsiteX1" fmla="*/ 6103212 w 6103212"/>
              <a:gd name="connsiteY1" fmla="*/ 3896711 h 5270613"/>
              <a:gd name="connsiteX2" fmla="*/ 6005940 w 6103212"/>
              <a:gd name="connsiteY2" fmla="*/ 3930964 h 5270613"/>
              <a:gd name="connsiteX3" fmla="*/ 4329388 w 6103212"/>
              <a:gd name="connsiteY3" fmla="*/ 5138892 h 5270613"/>
              <a:gd name="connsiteX4" fmla="*/ 4229343 w 6103212"/>
              <a:gd name="connsiteY4" fmla="*/ 5270613 h 5270613"/>
              <a:gd name="connsiteX5" fmla="*/ 0 w 6103212"/>
              <a:gd name="connsiteY5" fmla="*/ 5270613 h 5270613"/>
              <a:gd name="connsiteX6" fmla="*/ 53009 w 6103212"/>
              <a:gd name="connsiteY6" fmla="*/ 5116075 h 5270613"/>
              <a:gd name="connsiteX7" fmla="*/ 5794140 w 6103212"/>
              <a:gd name="connsiteY7" fmla="*/ 62228 h 5270613"/>
            </a:gdLst>
            <a:rect l="l" t="t" r="r" b="b"/>
            <a:pathLst>
              <a:path w="6103212" h="5270613">
                <a:moveTo>
                  <a:pt x="6103212" y="0"/>
                </a:moveTo>
                <a:lnTo>
                  <a:pt x="6103212" y="3896711"/>
                </a:lnTo>
                <a:lnTo>
                  <a:pt x="6005940" y="3930964"/>
                </a:lnTo>
                <a:cubicBezTo>
                  <a:pt x="5350326" y="4189488"/>
                  <a:pt x="4775398" y="4608208"/>
                  <a:pt x="4329388" y="5138892"/>
                </a:cubicBezTo>
                <a:lnTo>
                  <a:pt x="4229343" y="5270613"/>
                </a:lnTo>
                <a:lnTo>
                  <a:pt x="0" y="5270613"/>
                </a:lnTo>
                <a:lnTo>
                  <a:pt x="53009" y="5116075"/>
                </a:lnTo>
                <a:cubicBezTo>
                  <a:pt x="971349" y="2589901"/>
                  <a:pt x="3130823" y="659522"/>
                  <a:pt x="5794140" y="6222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772042" y="5829753"/>
            <a:ext cx="3956085" cy="71926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0" flipH="0" flipV="0">
            <a:off x="0" y="6372285"/>
            <a:ext cx="12192000" cy="4857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5000">
                <a:schemeClr val="accent1"/>
              </a:gs>
              <a:gs pos="71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1">
            <a:off x="2749073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1" flipV="1">
            <a:off x="1425896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1">
            <a:off x="102719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1">
            <a:off x="4072250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1" flipV="1">
            <a:off x="5395427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1">
            <a:off x="6718604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1">
            <a:off x="8041781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1">
            <a:off x="9364958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1">
            <a:off x="10688136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93176" y="261257"/>
            <a:ext cx="11805648" cy="6335486"/>
          </a:xfrm>
          <a:prstGeom prst="roundRect">
            <a:avLst>
              <a:gd name="adj" fmla="val 8032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-2342753" y="3199808"/>
            <a:ext cx="7253624" cy="7253624"/>
          </a:xfrm>
          <a:prstGeom prst="ellipse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4447383" y="1256624"/>
            <a:ext cx="3297234" cy="4886326"/>
          </a:xfrm>
          <a:prstGeom prst="roundRect">
            <a:avLst>
              <a:gd name="adj" fmla="val 597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508000" dir="0" sx="101000" sy="101000" kx="0" ky="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4826507" y="3429000"/>
            <a:ext cx="2538986" cy="218819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自动化交互：支持 AI Agent 自动执行交易策略，减少人为操作延迟，提高交易效率。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5214470" y="1490929"/>
            <a:ext cx="1763061" cy="1763059"/>
          </a:xfrm>
          <a:custGeom>
            <a:avLst/>
            <a:gdLst>
              <a:gd name="T0" fmla="*/ 22 w 562"/>
              <a:gd name="T1" fmla="*/ 241 h 525"/>
              <a:gd name="T2" fmla="*/ 241 w 562"/>
              <a:gd name="T3" fmla="*/ 22 h 525"/>
              <a:gd name="T4" fmla="*/ 321 w 562"/>
              <a:gd name="T5" fmla="*/ 22 h 525"/>
              <a:gd name="T6" fmla="*/ 540 w 562"/>
              <a:gd name="T7" fmla="*/ 241 h 525"/>
              <a:gd name="T8" fmla="*/ 540 w 562"/>
              <a:gd name="T9" fmla="*/ 321 h 525"/>
              <a:gd name="T10" fmla="*/ 401 w 562"/>
              <a:gd name="T11" fmla="*/ 459 h 525"/>
              <a:gd name="T12" fmla="*/ 161 w 562"/>
              <a:gd name="T13" fmla="*/ 459 h 525"/>
              <a:gd name="T14" fmla="*/ 22 w 562"/>
              <a:gd name="T15" fmla="*/ 321 h 525"/>
              <a:gd name="T16" fmla="*/ 22 w 562"/>
              <a:gd name="T17" fmla="*/ 241 h 525"/>
            </a:gdLst>
            <a:rect l="0" t="0" r="r" b="b"/>
            <a:pathLst>
              <a:path w="562" h="525">
                <a:moveTo>
                  <a:pt x="22" y="241"/>
                </a:moveTo>
                <a:cubicBezTo>
                  <a:pt x="241" y="22"/>
                  <a:pt x="241" y="22"/>
                  <a:pt x="241" y="22"/>
                </a:cubicBezTo>
                <a:cubicBezTo>
                  <a:pt x="263" y="0"/>
                  <a:pt x="299" y="0"/>
                  <a:pt x="321" y="22"/>
                </a:cubicBezTo>
                <a:cubicBezTo>
                  <a:pt x="540" y="241"/>
                  <a:pt x="540" y="241"/>
                  <a:pt x="540" y="241"/>
                </a:cubicBezTo>
                <a:cubicBezTo>
                  <a:pt x="562" y="263"/>
                  <a:pt x="562" y="299"/>
                  <a:pt x="540" y="321"/>
                </a:cubicBezTo>
                <a:cubicBezTo>
                  <a:pt x="401" y="459"/>
                  <a:pt x="401" y="459"/>
                  <a:pt x="401" y="459"/>
                </a:cubicBezTo>
                <a:cubicBezTo>
                  <a:pt x="335" y="525"/>
                  <a:pt x="227" y="525"/>
                  <a:pt x="161" y="459"/>
                </a:cubicBezTo>
                <a:cubicBezTo>
                  <a:pt x="22" y="321"/>
                  <a:pt x="22" y="321"/>
                  <a:pt x="22" y="321"/>
                </a:cubicBezTo>
                <a:cubicBezTo>
                  <a:pt x="0" y="299"/>
                  <a:pt x="0" y="263"/>
                  <a:pt x="22" y="24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b="100000" r="100000"/>
            </a:path>
            <a:tileRect t="-100000" l="-100000"/>
          </a:gradFill>
          <a:ln w="12700" cap="sq">
            <a:noFill/>
            <a:miter/>
          </a:ln>
          <a:effectLst>
            <a:outerShdw dist="317500" blurRad="444500" dir="5400000" sx="92000" sy="92000" kx="0" ky="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5379709" y="2393131"/>
            <a:ext cx="1432583" cy="7139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02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5700714" y="1934966"/>
            <a:ext cx="790573" cy="790573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2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8130743" y="1483637"/>
            <a:ext cx="2990863" cy="4432300"/>
          </a:xfrm>
          <a:prstGeom prst="roundRect">
            <a:avLst>
              <a:gd name="adj" fmla="val 597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63500" dir="0" sx="101000" sy="101000" kx="0" ky="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8356681" y="3674746"/>
            <a:ext cx="2538986" cy="198487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无缝集成：与现有 AI 助手和工具链无缝对接，实现数据共享与功能协同，构建开放的 DeFi 生态。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8744644" y="1717942"/>
            <a:ext cx="1763061" cy="1763059"/>
          </a:xfrm>
          <a:custGeom>
            <a:avLst/>
            <a:gdLst>
              <a:gd name="T0" fmla="*/ 22 w 562"/>
              <a:gd name="T1" fmla="*/ 241 h 525"/>
              <a:gd name="T2" fmla="*/ 241 w 562"/>
              <a:gd name="T3" fmla="*/ 22 h 525"/>
              <a:gd name="T4" fmla="*/ 321 w 562"/>
              <a:gd name="T5" fmla="*/ 22 h 525"/>
              <a:gd name="T6" fmla="*/ 540 w 562"/>
              <a:gd name="T7" fmla="*/ 241 h 525"/>
              <a:gd name="T8" fmla="*/ 540 w 562"/>
              <a:gd name="T9" fmla="*/ 321 h 525"/>
              <a:gd name="T10" fmla="*/ 401 w 562"/>
              <a:gd name="T11" fmla="*/ 459 h 525"/>
              <a:gd name="T12" fmla="*/ 161 w 562"/>
              <a:gd name="T13" fmla="*/ 459 h 525"/>
              <a:gd name="T14" fmla="*/ 22 w 562"/>
              <a:gd name="T15" fmla="*/ 321 h 525"/>
              <a:gd name="T16" fmla="*/ 22 w 562"/>
              <a:gd name="T17" fmla="*/ 241 h 525"/>
            </a:gdLst>
            <a:rect l="0" t="0" r="r" b="b"/>
            <a:pathLst>
              <a:path w="562" h="525">
                <a:moveTo>
                  <a:pt x="22" y="241"/>
                </a:moveTo>
                <a:cubicBezTo>
                  <a:pt x="241" y="22"/>
                  <a:pt x="241" y="22"/>
                  <a:pt x="241" y="22"/>
                </a:cubicBezTo>
                <a:cubicBezTo>
                  <a:pt x="263" y="0"/>
                  <a:pt x="299" y="0"/>
                  <a:pt x="321" y="22"/>
                </a:cubicBezTo>
                <a:cubicBezTo>
                  <a:pt x="540" y="241"/>
                  <a:pt x="540" y="241"/>
                  <a:pt x="540" y="241"/>
                </a:cubicBezTo>
                <a:cubicBezTo>
                  <a:pt x="562" y="263"/>
                  <a:pt x="562" y="299"/>
                  <a:pt x="540" y="321"/>
                </a:cubicBezTo>
                <a:cubicBezTo>
                  <a:pt x="401" y="459"/>
                  <a:pt x="401" y="459"/>
                  <a:pt x="401" y="459"/>
                </a:cubicBezTo>
                <a:cubicBezTo>
                  <a:pt x="335" y="525"/>
                  <a:pt x="227" y="525"/>
                  <a:pt x="161" y="459"/>
                </a:cubicBezTo>
                <a:cubicBezTo>
                  <a:pt x="22" y="321"/>
                  <a:pt x="22" y="321"/>
                  <a:pt x="22" y="321"/>
                </a:cubicBezTo>
                <a:cubicBezTo>
                  <a:pt x="0" y="299"/>
                  <a:pt x="0" y="263"/>
                  <a:pt x="22" y="24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b="100000" r="100000"/>
            </a:path>
            <a:tileRect t="-100000" l="-100000"/>
          </a:gradFill>
          <a:ln w="12700" cap="sq">
            <a:noFill/>
            <a:miter/>
          </a:ln>
          <a:effectLst>
            <a:outerShdw dist="317500" blurRad="444500" dir="5400000" sx="92000" sy="92000" kx="0" ky="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8909884" y="2620144"/>
            <a:ext cx="1432583" cy="7139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03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9176759" y="2172713"/>
            <a:ext cx="898830" cy="786914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2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1070395" y="1483637"/>
            <a:ext cx="2990863" cy="4432300"/>
          </a:xfrm>
          <a:prstGeom prst="roundRect">
            <a:avLst>
              <a:gd name="adj" fmla="val 597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63500" dir="0" sx="101000" sy="101000" kx="0" ky="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1296333" y="3674746"/>
            <a:ext cx="2538986" cy="198487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降低使用门槛：简化 Uniswap 复杂操作流程，使用户无需深入了解技术细节即可参与交易。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1684296" y="1717942"/>
            <a:ext cx="1763061" cy="1763059"/>
          </a:xfrm>
          <a:custGeom>
            <a:avLst/>
            <a:gdLst>
              <a:gd name="T0" fmla="*/ 22 w 562"/>
              <a:gd name="T1" fmla="*/ 241 h 525"/>
              <a:gd name="T2" fmla="*/ 241 w 562"/>
              <a:gd name="T3" fmla="*/ 22 h 525"/>
              <a:gd name="T4" fmla="*/ 321 w 562"/>
              <a:gd name="T5" fmla="*/ 22 h 525"/>
              <a:gd name="T6" fmla="*/ 540 w 562"/>
              <a:gd name="T7" fmla="*/ 241 h 525"/>
              <a:gd name="T8" fmla="*/ 540 w 562"/>
              <a:gd name="T9" fmla="*/ 321 h 525"/>
              <a:gd name="T10" fmla="*/ 401 w 562"/>
              <a:gd name="T11" fmla="*/ 459 h 525"/>
              <a:gd name="T12" fmla="*/ 161 w 562"/>
              <a:gd name="T13" fmla="*/ 459 h 525"/>
              <a:gd name="T14" fmla="*/ 22 w 562"/>
              <a:gd name="T15" fmla="*/ 321 h 525"/>
              <a:gd name="T16" fmla="*/ 22 w 562"/>
              <a:gd name="T17" fmla="*/ 241 h 525"/>
            </a:gdLst>
            <a:rect l="0" t="0" r="r" b="b"/>
            <a:pathLst>
              <a:path w="562" h="525">
                <a:moveTo>
                  <a:pt x="22" y="241"/>
                </a:moveTo>
                <a:cubicBezTo>
                  <a:pt x="241" y="22"/>
                  <a:pt x="241" y="22"/>
                  <a:pt x="241" y="22"/>
                </a:cubicBezTo>
                <a:cubicBezTo>
                  <a:pt x="263" y="0"/>
                  <a:pt x="299" y="0"/>
                  <a:pt x="321" y="22"/>
                </a:cubicBezTo>
                <a:cubicBezTo>
                  <a:pt x="540" y="241"/>
                  <a:pt x="540" y="241"/>
                  <a:pt x="540" y="241"/>
                </a:cubicBezTo>
                <a:cubicBezTo>
                  <a:pt x="562" y="263"/>
                  <a:pt x="562" y="299"/>
                  <a:pt x="540" y="321"/>
                </a:cubicBezTo>
                <a:cubicBezTo>
                  <a:pt x="401" y="459"/>
                  <a:pt x="401" y="459"/>
                  <a:pt x="401" y="459"/>
                </a:cubicBezTo>
                <a:cubicBezTo>
                  <a:pt x="335" y="525"/>
                  <a:pt x="227" y="525"/>
                  <a:pt x="161" y="459"/>
                </a:cubicBezTo>
                <a:cubicBezTo>
                  <a:pt x="22" y="321"/>
                  <a:pt x="22" y="321"/>
                  <a:pt x="22" y="321"/>
                </a:cubicBezTo>
                <a:cubicBezTo>
                  <a:pt x="0" y="299"/>
                  <a:pt x="0" y="263"/>
                  <a:pt x="22" y="241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b="100000" r="100000"/>
            </a:path>
            <a:tileRect t="-100000" l="-100000"/>
          </a:gradFill>
          <a:ln w="12700" cap="sq">
            <a:noFill/>
            <a:miter/>
          </a:ln>
          <a:effectLst>
            <a:outerShdw dist="317500" blurRad="444500" dir="5400000" sx="92000" sy="92000" kx="0" ky="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1849536" y="2620144"/>
            <a:ext cx="1432583" cy="7139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01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0" flipV="0">
            <a:off x="2116411" y="2172713"/>
            <a:ext cx="898830" cy="786914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gradFill>
            <a:gsLst>
              <a:gs pos="0">
                <a:schemeClr val="bg1">
                  <a:alpha val="2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0" flipH="0" flipV="0"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项目价值</a:t>
            </a:r>
            <a:endParaRPr kumimoji="1" lang="zh-CN" altLang="en-US"/>
          </a:p>
        </p:txBody>
      </p:sp>
      <p:grpSp>
        <p:nvGrpSpPr>
          <p:cNvPr id="35" name=""/>
          <p:cNvGrpSpPr/>
          <p:nvPr/>
        </p:nvGrpSpPr>
        <p:grpSpPr>
          <a:xfrm>
            <a:off x="150439" y="310415"/>
            <a:ext cx="635736" cy="571787"/>
            <a:chOff x="150439" y="310415"/>
            <a:chExt cx="635736" cy="571787"/>
          </a:xfrm>
        </p:grpSpPr>
        <p:sp>
          <p:nvSpPr>
            <p:cNvPr id="36" name="标题 1"/>
            <p:cNvSpPr txBox="1"/>
            <p:nvPr/>
          </p:nvSpPr>
          <p:spPr>
            <a:xfrm rot="2700000" flipH="0" flipV="0">
              <a:off x="329662" y="608061"/>
              <a:ext cx="227106" cy="227106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7" name="标题 1"/>
            <p:cNvSpPr txBox="1"/>
            <p:nvPr/>
          </p:nvSpPr>
          <p:spPr>
            <a:xfrm rot="2700000" flipH="0" flipV="0">
              <a:off x="185799" y="505781"/>
              <a:ext cx="170732" cy="17073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8" name="标题 1"/>
            <p:cNvSpPr txBox="1"/>
            <p:nvPr/>
          </p:nvSpPr>
          <p:spPr>
            <a:xfrm rot="2700000" flipH="0" flipV="0">
              <a:off x="512034" y="430850"/>
              <a:ext cx="227106" cy="227106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 rot="2700000" flipH="0" flipV="0">
              <a:off x="373160" y="338720"/>
              <a:ext cx="136667" cy="136668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138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3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0327625" flipH="0" flipV="0">
            <a:off x="4054805" y="13717"/>
            <a:ext cx="9161242" cy="6966156"/>
          </a:xfrm>
          <a:custGeom>
            <a:avLst/>
            <a:gdLst>
              <a:gd name="connsiteX0" fmla="*/ 5270579 w 9161242"/>
              <a:gd name="connsiteY0" fmla="*/ 0 h 6966156"/>
              <a:gd name="connsiteX1" fmla="*/ 9161242 w 9161242"/>
              <a:gd name="connsiteY1" fmla="*/ 1509578 h 6966156"/>
              <a:gd name="connsiteX2" fmla="*/ 8236510 w 9161242"/>
              <a:gd name="connsiteY2" fmla="*/ 3892906 h 6966156"/>
              <a:gd name="connsiteX3" fmla="*/ 8188441 w 9161242"/>
              <a:gd name="connsiteY3" fmla="*/ 3898396 h 6966156"/>
              <a:gd name="connsiteX4" fmla="*/ 4271326 w 9161242"/>
              <a:gd name="connsiteY4" fmla="*/ 6950259 h 6966156"/>
              <a:gd name="connsiteX5" fmla="*/ 4265507 w 9161242"/>
              <a:gd name="connsiteY5" fmla="*/ 6966156 h 6966156"/>
              <a:gd name="connsiteX6" fmla="*/ 0 w 9161242"/>
              <a:gd name="connsiteY6" fmla="*/ 5311140 h 6966156"/>
              <a:gd name="connsiteX7" fmla="*/ 2481 w 9161242"/>
              <a:gd name="connsiteY7" fmla="*/ 5304741 h 6966156"/>
              <a:gd name="connsiteX8" fmla="*/ 5066813 w 9161242"/>
              <a:gd name="connsiteY8" fmla="*/ 85033 h 6966156"/>
            </a:gdLst>
            <a:rect l="l" t="t" r="r" b="b"/>
            <a:pathLst>
              <a:path w="9161242" h="6966156">
                <a:moveTo>
                  <a:pt x="5270579" y="0"/>
                </a:moveTo>
                <a:lnTo>
                  <a:pt x="9161242" y="1509578"/>
                </a:lnTo>
                <a:lnTo>
                  <a:pt x="8236510" y="3892906"/>
                </a:lnTo>
                <a:lnTo>
                  <a:pt x="8188441" y="3898396"/>
                </a:lnTo>
                <a:cubicBezTo>
                  <a:pt x="6418179" y="4168886"/>
                  <a:pt x="4947835" y="5350814"/>
                  <a:pt x="4271326" y="6950259"/>
                </a:cubicBezTo>
                <a:lnTo>
                  <a:pt x="4265507" y="6966156"/>
                </a:lnTo>
                <a:lnTo>
                  <a:pt x="0" y="5311140"/>
                </a:lnTo>
                <a:lnTo>
                  <a:pt x="2481" y="5304741"/>
                </a:lnTo>
                <a:cubicBezTo>
                  <a:pt x="946564" y="2974990"/>
                  <a:pt x="2772768" y="1096994"/>
                  <a:pt x="5066813" y="85033"/>
                </a:cubicBezTo>
                <a:close/>
              </a:path>
            </a:pathLst>
          </a:custGeom>
          <a:solidFill>
            <a:schemeClr val="accent1">
              <a:alpha val="21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900000" flipH="0" flipV="0">
            <a:off x="5952886" y="-392660"/>
            <a:ext cx="6290390" cy="8193635"/>
          </a:xfrm>
          <a:custGeom>
            <a:avLst/>
            <a:gdLst>
              <a:gd name="connsiteX0" fmla="*/ 5250517 w 6290390"/>
              <a:gd name="connsiteY0" fmla="*/ 0 h 8193635"/>
              <a:gd name="connsiteX1" fmla="*/ 6290390 w 6290390"/>
              <a:gd name="connsiteY1" fmla="*/ 3880861 h 8193635"/>
              <a:gd name="connsiteX2" fmla="*/ 6199089 w 6290390"/>
              <a:gd name="connsiteY2" fmla="*/ 3921461 h 8193635"/>
              <a:gd name="connsiteX3" fmla="*/ 4026413 w 6290390"/>
              <a:gd name="connsiteY3" fmla="*/ 6916412 h 8193635"/>
              <a:gd name="connsiteX4" fmla="*/ 4003073 w 6290390"/>
              <a:gd name="connsiteY4" fmla="*/ 7132048 h 8193635"/>
              <a:gd name="connsiteX5" fmla="*/ 41177 w 6290390"/>
              <a:gd name="connsiteY5" fmla="*/ 8193635 h 8193635"/>
              <a:gd name="connsiteX6" fmla="*/ 32511 w 6290390"/>
              <a:gd name="connsiteY6" fmla="*/ 8193635 h 8193635"/>
              <a:gd name="connsiteX7" fmla="*/ 10371 w 6290390"/>
              <a:gd name="connsiteY7" fmla="*/ 7902490 h 8193635"/>
              <a:gd name="connsiteX8" fmla="*/ 0 w 6290390"/>
              <a:gd name="connsiteY8" fmla="*/ 7492345 h 8193635"/>
              <a:gd name="connsiteX9" fmla="*/ 5002554 w 6290390"/>
              <a:gd name="connsiteY9" fmla="*/ 92955 h 8193635"/>
            </a:gdLst>
            <a:rect l="l" t="t" r="r" b="b"/>
            <a:pathLst>
              <a:path w="6290390" h="8193635">
                <a:moveTo>
                  <a:pt x="5250517" y="0"/>
                </a:moveTo>
                <a:lnTo>
                  <a:pt x="6290390" y="3880861"/>
                </a:lnTo>
                <a:lnTo>
                  <a:pt x="6199089" y="3921461"/>
                </a:lnTo>
                <a:cubicBezTo>
                  <a:pt x="5050914" y="4492038"/>
                  <a:pt x="4216961" y="5600083"/>
                  <a:pt x="4026413" y="6916412"/>
                </a:cubicBezTo>
                <a:lnTo>
                  <a:pt x="4003073" y="7132048"/>
                </a:lnTo>
                <a:lnTo>
                  <a:pt x="41177" y="8193635"/>
                </a:lnTo>
                <a:lnTo>
                  <a:pt x="32511" y="8193635"/>
                </a:lnTo>
                <a:lnTo>
                  <a:pt x="10371" y="7902490"/>
                </a:lnTo>
                <a:cubicBezTo>
                  <a:pt x="3485" y="7766645"/>
                  <a:pt x="0" y="7629903"/>
                  <a:pt x="0" y="7492345"/>
                </a:cubicBezTo>
                <a:cubicBezTo>
                  <a:pt x="1" y="4139394"/>
                  <a:pt x="2070431" y="1270018"/>
                  <a:pt x="5002554" y="92955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088788" y="1587388"/>
            <a:ext cx="6103212" cy="5270613"/>
          </a:xfrm>
          <a:custGeom>
            <a:avLst/>
            <a:gdLst>
              <a:gd name="connsiteX0" fmla="*/ 6103212 w 6103212"/>
              <a:gd name="connsiteY0" fmla="*/ 0 h 5270613"/>
              <a:gd name="connsiteX1" fmla="*/ 6103212 w 6103212"/>
              <a:gd name="connsiteY1" fmla="*/ 3896711 h 5270613"/>
              <a:gd name="connsiteX2" fmla="*/ 6005940 w 6103212"/>
              <a:gd name="connsiteY2" fmla="*/ 3930964 h 5270613"/>
              <a:gd name="connsiteX3" fmla="*/ 4329388 w 6103212"/>
              <a:gd name="connsiteY3" fmla="*/ 5138892 h 5270613"/>
              <a:gd name="connsiteX4" fmla="*/ 4229343 w 6103212"/>
              <a:gd name="connsiteY4" fmla="*/ 5270613 h 5270613"/>
              <a:gd name="connsiteX5" fmla="*/ 0 w 6103212"/>
              <a:gd name="connsiteY5" fmla="*/ 5270613 h 5270613"/>
              <a:gd name="connsiteX6" fmla="*/ 53009 w 6103212"/>
              <a:gd name="connsiteY6" fmla="*/ 5116075 h 5270613"/>
              <a:gd name="connsiteX7" fmla="*/ 5794140 w 6103212"/>
              <a:gd name="connsiteY7" fmla="*/ 62228 h 5270613"/>
            </a:gdLst>
            <a:rect l="l" t="t" r="r" b="b"/>
            <a:pathLst>
              <a:path w="6103212" h="5270613">
                <a:moveTo>
                  <a:pt x="6103212" y="0"/>
                </a:moveTo>
                <a:lnTo>
                  <a:pt x="6103212" y="3896711"/>
                </a:lnTo>
                <a:lnTo>
                  <a:pt x="6005940" y="3930964"/>
                </a:lnTo>
                <a:cubicBezTo>
                  <a:pt x="5350326" y="4189488"/>
                  <a:pt x="4775398" y="4608208"/>
                  <a:pt x="4329388" y="5138892"/>
                </a:cubicBezTo>
                <a:lnTo>
                  <a:pt x="4229343" y="5270613"/>
                </a:lnTo>
                <a:lnTo>
                  <a:pt x="0" y="5270613"/>
                </a:lnTo>
                <a:lnTo>
                  <a:pt x="53009" y="5116075"/>
                </a:lnTo>
                <a:cubicBezTo>
                  <a:pt x="971349" y="2589901"/>
                  <a:pt x="3130823" y="659522"/>
                  <a:pt x="5794140" y="6222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772042" y="5829753"/>
            <a:ext cx="3956085" cy="71926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0" flipH="0" flipV="0">
            <a:off x="0" y="6372285"/>
            <a:ext cx="12192000" cy="4857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5000">
                <a:schemeClr val="accent1"/>
              </a:gs>
              <a:gs pos="71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1">
            <a:off x="2749073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1" flipV="1">
            <a:off x="1425896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1">
            <a:off x="102719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1">
            <a:off x="4072250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1" flipV="1">
            <a:off x="5395427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1">
            <a:off x="6718604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1">
            <a:off x="8041781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1">
            <a:off x="9364958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1">
            <a:off x="10688136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93176" y="261257"/>
            <a:ext cx="11805648" cy="6335486"/>
          </a:xfrm>
          <a:prstGeom prst="roundRect">
            <a:avLst>
              <a:gd name="adj" fmla="val 8032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6200000" flipH="0" flipV="0">
            <a:off x="2447290" y="3327399"/>
            <a:ext cx="1633728" cy="1633728"/>
          </a:xfrm>
          <a:prstGeom prst="arc">
            <a:avLst>
              <a:gd name="adj1" fmla="val 10832431"/>
              <a:gd name="adj2" fmla="val 0"/>
            </a:avLst>
          </a:prstGeom>
          <a:noFill/>
          <a:ln w="25400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2404618" y="3284727"/>
            <a:ext cx="1719072" cy="1719072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2700000" scaled="0"/>
          </a:gra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2960242" y="3850157"/>
            <a:ext cx="607824" cy="588212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2465579" y="3345688"/>
            <a:ext cx="1597150" cy="1597150"/>
          </a:xfrm>
          <a:prstGeom prst="ellipse">
            <a:avLst/>
          </a:prstGeom>
          <a:noFill/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5400000" flipH="0" flipV="0">
            <a:off x="1810258" y="2690368"/>
            <a:ext cx="2907792" cy="2907792"/>
          </a:xfrm>
          <a:prstGeom prst="blockArc">
            <a:avLst>
              <a:gd name="adj1" fmla="val 10781059"/>
              <a:gd name="adj2" fmla="val 0"/>
              <a:gd name="adj3" fmla="val 13124"/>
            </a:avLst>
          </a:prstGeom>
          <a:noFill/>
          <a:ln w="6350" cap="sq">
            <a:solidFill>
              <a:schemeClr val="bg1">
                <a:lumMod val="8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1">
            <a:off x="3472107" y="2719578"/>
            <a:ext cx="608076" cy="6080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1">
            <a:off x="4246299" y="3856419"/>
            <a:ext cx="608076" cy="6080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1">
            <a:off x="3484299" y="4993259"/>
            <a:ext cx="608076" cy="6080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dist="38100" blurRad="50800" dir="5400000" sx="100000" sy="100000" kx="0" ky="0" algn="t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3389928" y="2773680"/>
            <a:ext cx="772434" cy="499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4164120" y="3910521"/>
            <a:ext cx="772434" cy="499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3402120" y="5047361"/>
            <a:ext cx="772434" cy="499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4428542" y="2403726"/>
            <a:ext cx="5178500" cy="100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基于 MCP 协议：遵循 MCP 协议规范，确保与其他工具和服务的兼容性。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5190542" y="3714366"/>
            <a:ext cx="5178500" cy="100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ethers.js 交互：使用 ethers.js 与以太坊区块链交互，确保交易安全、高效。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4428542" y="5025006"/>
            <a:ext cx="5178500" cy="1004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智能合约接口：通过智能合约接口调用 Uniswap 功能，保障交易透明性与不可篡改性。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核心架构</a:t>
            </a:r>
            <a:endParaRPr kumimoji="1" lang="zh-CN" altLang="en-US"/>
          </a:p>
        </p:txBody>
      </p:sp>
      <p:grpSp>
        <p:nvGrpSpPr>
          <p:cNvPr id="33" name=""/>
          <p:cNvGrpSpPr/>
          <p:nvPr/>
        </p:nvGrpSpPr>
        <p:grpSpPr>
          <a:xfrm>
            <a:off x="150439" y="310415"/>
            <a:ext cx="635736" cy="571787"/>
            <a:chOff x="150439" y="310415"/>
            <a:chExt cx="635736" cy="571787"/>
          </a:xfrm>
        </p:grpSpPr>
        <p:sp>
          <p:nvSpPr>
            <p:cNvPr id="34" name="标题 1"/>
            <p:cNvSpPr txBox="1"/>
            <p:nvPr/>
          </p:nvSpPr>
          <p:spPr>
            <a:xfrm rot="2700000" flipH="0" flipV="0">
              <a:off x="329662" y="608061"/>
              <a:ext cx="227106" cy="227106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5" name="标题 1"/>
            <p:cNvSpPr txBox="1"/>
            <p:nvPr/>
          </p:nvSpPr>
          <p:spPr>
            <a:xfrm rot="2700000" flipH="0" flipV="0">
              <a:off x="185799" y="505781"/>
              <a:ext cx="170732" cy="17073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6" name="标题 1"/>
            <p:cNvSpPr txBox="1"/>
            <p:nvPr/>
          </p:nvSpPr>
          <p:spPr>
            <a:xfrm rot="2700000" flipH="0" flipV="0">
              <a:off x="512034" y="430850"/>
              <a:ext cx="227106" cy="227106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7" name="标题 1"/>
            <p:cNvSpPr txBox="1"/>
            <p:nvPr/>
          </p:nvSpPr>
          <p:spPr>
            <a:xfrm rot="2700000" flipH="0" flipV="0">
              <a:off x="373160" y="338720"/>
              <a:ext cx="136667" cy="136668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138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3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0327625" flipH="0" flipV="0">
            <a:off x="4054805" y="13717"/>
            <a:ext cx="9161242" cy="6966156"/>
          </a:xfrm>
          <a:custGeom>
            <a:avLst/>
            <a:gdLst>
              <a:gd name="connsiteX0" fmla="*/ 5270579 w 9161242"/>
              <a:gd name="connsiteY0" fmla="*/ 0 h 6966156"/>
              <a:gd name="connsiteX1" fmla="*/ 9161242 w 9161242"/>
              <a:gd name="connsiteY1" fmla="*/ 1509578 h 6966156"/>
              <a:gd name="connsiteX2" fmla="*/ 8236510 w 9161242"/>
              <a:gd name="connsiteY2" fmla="*/ 3892906 h 6966156"/>
              <a:gd name="connsiteX3" fmla="*/ 8188441 w 9161242"/>
              <a:gd name="connsiteY3" fmla="*/ 3898396 h 6966156"/>
              <a:gd name="connsiteX4" fmla="*/ 4271326 w 9161242"/>
              <a:gd name="connsiteY4" fmla="*/ 6950259 h 6966156"/>
              <a:gd name="connsiteX5" fmla="*/ 4265507 w 9161242"/>
              <a:gd name="connsiteY5" fmla="*/ 6966156 h 6966156"/>
              <a:gd name="connsiteX6" fmla="*/ 0 w 9161242"/>
              <a:gd name="connsiteY6" fmla="*/ 5311140 h 6966156"/>
              <a:gd name="connsiteX7" fmla="*/ 2481 w 9161242"/>
              <a:gd name="connsiteY7" fmla="*/ 5304741 h 6966156"/>
              <a:gd name="connsiteX8" fmla="*/ 5066813 w 9161242"/>
              <a:gd name="connsiteY8" fmla="*/ 85033 h 6966156"/>
            </a:gdLst>
            <a:rect l="l" t="t" r="r" b="b"/>
            <a:pathLst>
              <a:path w="9161242" h="6966156">
                <a:moveTo>
                  <a:pt x="5270579" y="0"/>
                </a:moveTo>
                <a:lnTo>
                  <a:pt x="9161242" y="1509578"/>
                </a:lnTo>
                <a:lnTo>
                  <a:pt x="8236510" y="3892906"/>
                </a:lnTo>
                <a:lnTo>
                  <a:pt x="8188441" y="3898396"/>
                </a:lnTo>
                <a:cubicBezTo>
                  <a:pt x="6418179" y="4168886"/>
                  <a:pt x="4947835" y="5350814"/>
                  <a:pt x="4271326" y="6950259"/>
                </a:cubicBezTo>
                <a:lnTo>
                  <a:pt x="4265507" y="6966156"/>
                </a:lnTo>
                <a:lnTo>
                  <a:pt x="0" y="5311140"/>
                </a:lnTo>
                <a:lnTo>
                  <a:pt x="2481" y="5304741"/>
                </a:lnTo>
                <a:cubicBezTo>
                  <a:pt x="946564" y="2974990"/>
                  <a:pt x="2772768" y="1096994"/>
                  <a:pt x="5066813" y="85033"/>
                </a:cubicBezTo>
                <a:close/>
              </a:path>
            </a:pathLst>
          </a:custGeom>
          <a:solidFill>
            <a:schemeClr val="accent1">
              <a:alpha val="21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900000" flipH="0" flipV="0">
            <a:off x="5952886" y="-392660"/>
            <a:ext cx="6290390" cy="8193635"/>
          </a:xfrm>
          <a:custGeom>
            <a:avLst/>
            <a:gdLst>
              <a:gd name="connsiteX0" fmla="*/ 5250517 w 6290390"/>
              <a:gd name="connsiteY0" fmla="*/ 0 h 8193635"/>
              <a:gd name="connsiteX1" fmla="*/ 6290390 w 6290390"/>
              <a:gd name="connsiteY1" fmla="*/ 3880861 h 8193635"/>
              <a:gd name="connsiteX2" fmla="*/ 6199089 w 6290390"/>
              <a:gd name="connsiteY2" fmla="*/ 3921461 h 8193635"/>
              <a:gd name="connsiteX3" fmla="*/ 4026413 w 6290390"/>
              <a:gd name="connsiteY3" fmla="*/ 6916412 h 8193635"/>
              <a:gd name="connsiteX4" fmla="*/ 4003073 w 6290390"/>
              <a:gd name="connsiteY4" fmla="*/ 7132048 h 8193635"/>
              <a:gd name="connsiteX5" fmla="*/ 41177 w 6290390"/>
              <a:gd name="connsiteY5" fmla="*/ 8193635 h 8193635"/>
              <a:gd name="connsiteX6" fmla="*/ 32511 w 6290390"/>
              <a:gd name="connsiteY6" fmla="*/ 8193635 h 8193635"/>
              <a:gd name="connsiteX7" fmla="*/ 10371 w 6290390"/>
              <a:gd name="connsiteY7" fmla="*/ 7902490 h 8193635"/>
              <a:gd name="connsiteX8" fmla="*/ 0 w 6290390"/>
              <a:gd name="connsiteY8" fmla="*/ 7492345 h 8193635"/>
              <a:gd name="connsiteX9" fmla="*/ 5002554 w 6290390"/>
              <a:gd name="connsiteY9" fmla="*/ 92955 h 8193635"/>
            </a:gdLst>
            <a:rect l="l" t="t" r="r" b="b"/>
            <a:pathLst>
              <a:path w="6290390" h="8193635">
                <a:moveTo>
                  <a:pt x="5250517" y="0"/>
                </a:moveTo>
                <a:lnTo>
                  <a:pt x="6290390" y="3880861"/>
                </a:lnTo>
                <a:lnTo>
                  <a:pt x="6199089" y="3921461"/>
                </a:lnTo>
                <a:cubicBezTo>
                  <a:pt x="5050914" y="4492038"/>
                  <a:pt x="4216961" y="5600083"/>
                  <a:pt x="4026413" y="6916412"/>
                </a:cubicBezTo>
                <a:lnTo>
                  <a:pt x="4003073" y="7132048"/>
                </a:lnTo>
                <a:lnTo>
                  <a:pt x="41177" y="8193635"/>
                </a:lnTo>
                <a:lnTo>
                  <a:pt x="32511" y="8193635"/>
                </a:lnTo>
                <a:lnTo>
                  <a:pt x="10371" y="7902490"/>
                </a:lnTo>
                <a:cubicBezTo>
                  <a:pt x="3485" y="7766645"/>
                  <a:pt x="0" y="7629903"/>
                  <a:pt x="0" y="7492345"/>
                </a:cubicBezTo>
                <a:cubicBezTo>
                  <a:pt x="1" y="4139394"/>
                  <a:pt x="2070431" y="1270018"/>
                  <a:pt x="5002554" y="92955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088788" y="1587388"/>
            <a:ext cx="6103212" cy="5270613"/>
          </a:xfrm>
          <a:custGeom>
            <a:avLst/>
            <a:gdLst>
              <a:gd name="connsiteX0" fmla="*/ 6103212 w 6103212"/>
              <a:gd name="connsiteY0" fmla="*/ 0 h 5270613"/>
              <a:gd name="connsiteX1" fmla="*/ 6103212 w 6103212"/>
              <a:gd name="connsiteY1" fmla="*/ 3896711 h 5270613"/>
              <a:gd name="connsiteX2" fmla="*/ 6005940 w 6103212"/>
              <a:gd name="connsiteY2" fmla="*/ 3930964 h 5270613"/>
              <a:gd name="connsiteX3" fmla="*/ 4329388 w 6103212"/>
              <a:gd name="connsiteY3" fmla="*/ 5138892 h 5270613"/>
              <a:gd name="connsiteX4" fmla="*/ 4229343 w 6103212"/>
              <a:gd name="connsiteY4" fmla="*/ 5270613 h 5270613"/>
              <a:gd name="connsiteX5" fmla="*/ 0 w 6103212"/>
              <a:gd name="connsiteY5" fmla="*/ 5270613 h 5270613"/>
              <a:gd name="connsiteX6" fmla="*/ 53009 w 6103212"/>
              <a:gd name="connsiteY6" fmla="*/ 5116075 h 5270613"/>
              <a:gd name="connsiteX7" fmla="*/ 5794140 w 6103212"/>
              <a:gd name="connsiteY7" fmla="*/ 62228 h 5270613"/>
            </a:gdLst>
            <a:rect l="l" t="t" r="r" b="b"/>
            <a:pathLst>
              <a:path w="6103212" h="5270613">
                <a:moveTo>
                  <a:pt x="6103212" y="0"/>
                </a:moveTo>
                <a:lnTo>
                  <a:pt x="6103212" y="3896711"/>
                </a:lnTo>
                <a:lnTo>
                  <a:pt x="6005940" y="3930964"/>
                </a:lnTo>
                <a:cubicBezTo>
                  <a:pt x="5350326" y="4189488"/>
                  <a:pt x="4775398" y="4608208"/>
                  <a:pt x="4329388" y="5138892"/>
                </a:cubicBezTo>
                <a:lnTo>
                  <a:pt x="4229343" y="5270613"/>
                </a:lnTo>
                <a:lnTo>
                  <a:pt x="0" y="5270613"/>
                </a:lnTo>
                <a:lnTo>
                  <a:pt x="53009" y="5116075"/>
                </a:lnTo>
                <a:cubicBezTo>
                  <a:pt x="971349" y="2589901"/>
                  <a:pt x="3130823" y="659522"/>
                  <a:pt x="5794140" y="6222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772042" y="5829753"/>
            <a:ext cx="3956085" cy="71926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0" flipH="0" flipV="0">
            <a:off x="0" y="6372285"/>
            <a:ext cx="12192000" cy="4857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5000">
                <a:schemeClr val="accent1"/>
              </a:gs>
              <a:gs pos="71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1">
            <a:off x="2749073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1" flipV="1">
            <a:off x="1425896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1">
            <a:off x="102719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1">
            <a:off x="4072250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1" flipV="1">
            <a:off x="5395427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1">
            <a:off x="6718604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1">
            <a:off x="8041781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1">
            <a:off x="9364958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1">
            <a:off x="10688136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93176" y="261257"/>
            <a:ext cx="11805648" cy="6335486"/>
          </a:xfrm>
          <a:prstGeom prst="roundRect">
            <a:avLst>
              <a:gd name="adj" fmla="val 8032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660400" y="1888958"/>
            <a:ext cx="3080752" cy="685800"/>
          </a:xfrm>
          <a:prstGeom prst="round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4549274" y="1888958"/>
            <a:ext cx="3080752" cy="685800"/>
          </a:xfrm>
          <a:prstGeom prst="round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438148" y="1888958"/>
            <a:ext cx="3080752" cy="685800"/>
          </a:xfrm>
          <a:prstGeom prst="round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8438148" y="3019926"/>
            <a:ext cx="3080752" cy="3215774"/>
          </a:xfrm>
          <a:prstGeom prst="roundRect">
            <a:avLst>
              <a:gd name="adj" fmla="val 6473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177800" dir="0" sx="102000" sy="102000" kx="0" ky="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4549274" y="3019926"/>
            <a:ext cx="3080752" cy="3215774"/>
          </a:xfrm>
          <a:prstGeom prst="roundRect">
            <a:avLst>
              <a:gd name="adj" fmla="val 6473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177800" dir="0" sx="102000" sy="102000" kx="0" ky="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8910722" y="2346157"/>
            <a:ext cx="2135604" cy="890338"/>
          </a:xfrm>
          <a:custGeom>
            <a:avLst/>
            <a:gdLst>
              <a:gd name="connsiteX0" fmla="*/ 2057399 w 2135604"/>
              <a:gd name="connsiteY0" fmla="*/ 0 h 890338"/>
              <a:gd name="connsiteX1" fmla="*/ 2135604 w 2135604"/>
              <a:gd name="connsiteY1" fmla="*/ 78205 h 890338"/>
              <a:gd name="connsiteX2" fmla="*/ 2135603 w 2135604"/>
              <a:gd name="connsiteY2" fmla="*/ 812133 h 890338"/>
              <a:gd name="connsiteX3" fmla="*/ 2057398 w 2135604"/>
              <a:gd name="connsiteY3" fmla="*/ 890338 h 890338"/>
              <a:gd name="connsiteX4" fmla="*/ 2057399 w 2135604"/>
              <a:gd name="connsiteY4" fmla="*/ 890337 h 890338"/>
              <a:gd name="connsiteX5" fmla="*/ 1979194 w 2135604"/>
              <a:gd name="connsiteY5" fmla="*/ 812132 h 890338"/>
              <a:gd name="connsiteX6" fmla="*/ 1979194 w 2135604"/>
              <a:gd name="connsiteY6" fmla="*/ 78205 h 890338"/>
              <a:gd name="connsiteX7" fmla="*/ 2057399 w 2135604"/>
              <a:gd name="connsiteY7" fmla="*/ 0 h 890338"/>
              <a:gd name="connsiteX8" fmla="*/ 78205 w 2135604"/>
              <a:gd name="connsiteY8" fmla="*/ 0 h 890338"/>
              <a:gd name="connsiteX9" fmla="*/ 156410 w 2135604"/>
              <a:gd name="connsiteY9" fmla="*/ 78205 h 890338"/>
              <a:gd name="connsiteX10" fmla="*/ 156409 w 2135604"/>
              <a:gd name="connsiteY10" fmla="*/ 812133 h 890338"/>
              <a:gd name="connsiteX11" fmla="*/ 78204 w 2135604"/>
              <a:gd name="connsiteY11" fmla="*/ 890338 h 890338"/>
              <a:gd name="connsiteX12" fmla="*/ 78205 w 2135604"/>
              <a:gd name="connsiteY12" fmla="*/ 890337 h 890338"/>
              <a:gd name="connsiteX13" fmla="*/ 0 w 2135604"/>
              <a:gd name="connsiteY13" fmla="*/ 812132 h 890338"/>
              <a:gd name="connsiteX14" fmla="*/ 0 w 2135604"/>
              <a:gd name="connsiteY14" fmla="*/ 78205 h 890338"/>
              <a:gd name="connsiteX15" fmla="*/ 78205 w 2135604"/>
              <a:gd name="connsiteY15" fmla="*/ 0 h 890338"/>
            </a:gdLst>
            <a:rect l="l" t="t" r="r" b="b"/>
            <a:pathLst>
              <a:path w="2135604" h="890338">
                <a:moveTo>
                  <a:pt x="2057399" y="0"/>
                </a:moveTo>
                <a:cubicBezTo>
                  <a:pt x="2100590" y="0"/>
                  <a:pt x="2135604" y="35014"/>
                  <a:pt x="2135604" y="78205"/>
                </a:cubicBezTo>
                <a:cubicBezTo>
                  <a:pt x="2135604" y="322848"/>
                  <a:pt x="2135603" y="567490"/>
                  <a:pt x="2135603" y="812133"/>
                </a:cubicBezTo>
                <a:cubicBezTo>
                  <a:pt x="2135603" y="855324"/>
                  <a:pt x="2100589" y="890338"/>
                  <a:pt x="2057398" y="890338"/>
                </a:cubicBezTo>
                <a:lnTo>
                  <a:pt x="2057399" y="890337"/>
                </a:lnTo>
                <a:cubicBezTo>
                  <a:pt x="2014208" y="890337"/>
                  <a:pt x="1979194" y="855323"/>
                  <a:pt x="1979194" y="812132"/>
                </a:cubicBezTo>
                <a:lnTo>
                  <a:pt x="1979194" y="78205"/>
                </a:lnTo>
                <a:cubicBezTo>
                  <a:pt x="1979194" y="35014"/>
                  <a:pt x="2014208" y="0"/>
                  <a:pt x="2057399" y="0"/>
                </a:cubicBezTo>
                <a:close/>
                <a:moveTo>
                  <a:pt x="78205" y="0"/>
                </a:moveTo>
                <a:cubicBezTo>
                  <a:pt x="121396" y="0"/>
                  <a:pt x="156410" y="35014"/>
                  <a:pt x="156410" y="78205"/>
                </a:cubicBezTo>
                <a:cubicBezTo>
                  <a:pt x="156410" y="322848"/>
                  <a:pt x="156409" y="567490"/>
                  <a:pt x="156409" y="812133"/>
                </a:cubicBezTo>
                <a:cubicBezTo>
                  <a:pt x="156409" y="855324"/>
                  <a:pt x="121395" y="890338"/>
                  <a:pt x="78204" y="890338"/>
                </a:cubicBezTo>
                <a:lnTo>
                  <a:pt x="78205" y="890337"/>
                </a:lnTo>
                <a:cubicBezTo>
                  <a:pt x="35014" y="890337"/>
                  <a:pt x="0" y="855323"/>
                  <a:pt x="0" y="812132"/>
                </a:cubicBezTo>
                <a:lnTo>
                  <a:pt x="0" y="78205"/>
                </a:lnTo>
                <a:cubicBezTo>
                  <a:pt x="0" y="35014"/>
                  <a:pt x="35014" y="0"/>
                  <a:pt x="78205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5021848" y="2346157"/>
            <a:ext cx="2135604" cy="890338"/>
          </a:xfrm>
          <a:custGeom>
            <a:avLst/>
            <a:gdLst>
              <a:gd name="connsiteX0" fmla="*/ 2057399 w 2135604"/>
              <a:gd name="connsiteY0" fmla="*/ 0 h 890338"/>
              <a:gd name="connsiteX1" fmla="*/ 2135604 w 2135604"/>
              <a:gd name="connsiteY1" fmla="*/ 78205 h 890338"/>
              <a:gd name="connsiteX2" fmla="*/ 2135603 w 2135604"/>
              <a:gd name="connsiteY2" fmla="*/ 812133 h 890338"/>
              <a:gd name="connsiteX3" fmla="*/ 2057398 w 2135604"/>
              <a:gd name="connsiteY3" fmla="*/ 890338 h 890338"/>
              <a:gd name="connsiteX4" fmla="*/ 2057399 w 2135604"/>
              <a:gd name="connsiteY4" fmla="*/ 890337 h 890338"/>
              <a:gd name="connsiteX5" fmla="*/ 1979194 w 2135604"/>
              <a:gd name="connsiteY5" fmla="*/ 812132 h 890338"/>
              <a:gd name="connsiteX6" fmla="*/ 1979194 w 2135604"/>
              <a:gd name="connsiteY6" fmla="*/ 78205 h 890338"/>
              <a:gd name="connsiteX7" fmla="*/ 2057399 w 2135604"/>
              <a:gd name="connsiteY7" fmla="*/ 0 h 890338"/>
              <a:gd name="connsiteX8" fmla="*/ 78205 w 2135604"/>
              <a:gd name="connsiteY8" fmla="*/ 0 h 890338"/>
              <a:gd name="connsiteX9" fmla="*/ 156410 w 2135604"/>
              <a:gd name="connsiteY9" fmla="*/ 78205 h 890338"/>
              <a:gd name="connsiteX10" fmla="*/ 156409 w 2135604"/>
              <a:gd name="connsiteY10" fmla="*/ 812133 h 890338"/>
              <a:gd name="connsiteX11" fmla="*/ 78204 w 2135604"/>
              <a:gd name="connsiteY11" fmla="*/ 890338 h 890338"/>
              <a:gd name="connsiteX12" fmla="*/ 78205 w 2135604"/>
              <a:gd name="connsiteY12" fmla="*/ 890337 h 890338"/>
              <a:gd name="connsiteX13" fmla="*/ 0 w 2135604"/>
              <a:gd name="connsiteY13" fmla="*/ 812132 h 890338"/>
              <a:gd name="connsiteX14" fmla="*/ 0 w 2135604"/>
              <a:gd name="connsiteY14" fmla="*/ 78205 h 890338"/>
              <a:gd name="connsiteX15" fmla="*/ 78205 w 2135604"/>
              <a:gd name="connsiteY15" fmla="*/ 0 h 890338"/>
            </a:gdLst>
            <a:rect l="l" t="t" r="r" b="b"/>
            <a:pathLst>
              <a:path w="2135604" h="890338">
                <a:moveTo>
                  <a:pt x="2057399" y="0"/>
                </a:moveTo>
                <a:cubicBezTo>
                  <a:pt x="2100590" y="0"/>
                  <a:pt x="2135604" y="35014"/>
                  <a:pt x="2135604" y="78205"/>
                </a:cubicBezTo>
                <a:cubicBezTo>
                  <a:pt x="2135604" y="322848"/>
                  <a:pt x="2135603" y="567490"/>
                  <a:pt x="2135603" y="812133"/>
                </a:cubicBezTo>
                <a:cubicBezTo>
                  <a:pt x="2135603" y="855324"/>
                  <a:pt x="2100589" y="890338"/>
                  <a:pt x="2057398" y="890338"/>
                </a:cubicBezTo>
                <a:lnTo>
                  <a:pt x="2057399" y="890337"/>
                </a:lnTo>
                <a:cubicBezTo>
                  <a:pt x="2014208" y="890337"/>
                  <a:pt x="1979194" y="855323"/>
                  <a:pt x="1979194" y="812132"/>
                </a:cubicBezTo>
                <a:lnTo>
                  <a:pt x="1979194" y="78205"/>
                </a:lnTo>
                <a:cubicBezTo>
                  <a:pt x="1979194" y="35014"/>
                  <a:pt x="2014208" y="0"/>
                  <a:pt x="2057399" y="0"/>
                </a:cubicBezTo>
                <a:close/>
                <a:moveTo>
                  <a:pt x="78205" y="0"/>
                </a:moveTo>
                <a:cubicBezTo>
                  <a:pt x="121396" y="0"/>
                  <a:pt x="156410" y="35014"/>
                  <a:pt x="156410" y="78205"/>
                </a:cubicBezTo>
                <a:cubicBezTo>
                  <a:pt x="156410" y="322848"/>
                  <a:pt x="156409" y="567490"/>
                  <a:pt x="156409" y="812133"/>
                </a:cubicBezTo>
                <a:cubicBezTo>
                  <a:pt x="156409" y="855324"/>
                  <a:pt x="121395" y="890338"/>
                  <a:pt x="78204" y="890338"/>
                </a:cubicBezTo>
                <a:lnTo>
                  <a:pt x="78205" y="890337"/>
                </a:lnTo>
                <a:cubicBezTo>
                  <a:pt x="35014" y="890337"/>
                  <a:pt x="0" y="855323"/>
                  <a:pt x="0" y="812132"/>
                </a:cubicBezTo>
                <a:lnTo>
                  <a:pt x="0" y="78205"/>
                </a:lnTo>
                <a:cubicBezTo>
                  <a:pt x="0" y="35014"/>
                  <a:pt x="35014" y="0"/>
                  <a:pt x="78205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660400" y="3019926"/>
            <a:ext cx="3080752" cy="3215774"/>
          </a:xfrm>
          <a:prstGeom prst="roundRect">
            <a:avLst>
              <a:gd name="adj" fmla="val 6473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0" blurRad="177800" dir="0" sx="102000" sy="102000" kx="0" ky="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1132974" y="2346157"/>
            <a:ext cx="2135604" cy="890338"/>
          </a:xfrm>
          <a:custGeom>
            <a:avLst/>
            <a:gdLst>
              <a:gd name="connsiteX0" fmla="*/ 2057399 w 2135604"/>
              <a:gd name="connsiteY0" fmla="*/ 0 h 890338"/>
              <a:gd name="connsiteX1" fmla="*/ 2135604 w 2135604"/>
              <a:gd name="connsiteY1" fmla="*/ 78205 h 890338"/>
              <a:gd name="connsiteX2" fmla="*/ 2135603 w 2135604"/>
              <a:gd name="connsiteY2" fmla="*/ 812133 h 890338"/>
              <a:gd name="connsiteX3" fmla="*/ 2057398 w 2135604"/>
              <a:gd name="connsiteY3" fmla="*/ 890338 h 890338"/>
              <a:gd name="connsiteX4" fmla="*/ 2057399 w 2135604"/>
              <a:gd name="connsiteY4" fmla="*/ 890337 h 890338"/>
              <a:gd name="connsiteX5" fmla="*/ 1979194 w 2135604"/>
              <a:gd name="connsiteY5" fmla="*/ 812132 h 890338"/>
              <a:gd name="connsiteX6" fmla="*/ 1979194 w 2135604"/>
              <a:gd name="connsiteY6" fmla="*/ 78205 h 890338"/>
              <a:gd name="connsiteX7" fmla="*/ 2057399 w 2135604"/>
              <a:gd name="connsiteY7" fmla="*/ 0 h 890338"/>
              <a:gd name="connsiteX8" fmla="*/ 78205 w 2135604"/>
              <a:gd name="connsiteY8" fmla="*/ 0 h 890338"/>
              <a:gd name="connsiteX9" fmla="*/ 156410 w 2135604"/>
              <a:gd name="connsiteY9" fmla="*/ 78205 h 890338"/>
              <a:gd name="connsiteX10" fmla="*/ 156409 w 2135604"/>
              <a:gd name="connsiteY10" fmla="*/ 812133 h 890338"/>
              <a:gd name="connsiteX11" fmla="*/ 78204 w 2135604"/>
              <a:gd name="connsiteY11" fmla="*/ 890338 h 890338"/>
              <a:gd name="connsiteX12" fmla="*/ 78205 w 2135604"/>
              <a:gd name="connsiteY12" fmla="*/ 890337 h 890338"/>
              <a:gd name="connsiteX13" fmla="*/ 0 w 2135604"/>
              <a:gd name="connsiteY13" fmla="*/ 812132 h 890338"/>
              <a:gd name="connsiteX14" fmla="*/ 0 w 2135604"/>
              <a:gd name="connsiteY14" fmla="*/ 78205 h 890338"/>
              <a:gd name="connsiteX15" fmla="*/ 78205 w 2135604"/>
              <a:gd name="connsiteY15" fmla="*/ 0 h 890338"/>
            </a:gdLst>
            <a:rect l="l" t="t" r="r" b="b"/>
            <a:pathLst>
              <a:path w="2135604" h="890338">
                <a:moveTo>
                  <a:pt x="2057399" y="0"/>
                </a:moveTo>
                <a:cubicBezTo>
                  <a:pt x="2100590" y="0"/>
                  <a:pt x="2135604" y="35014"/>
                  <a:pt x="2135604" y="78205"/>
                </a:cubicBezTo>
                <a:cubicBezTo>
                  <a:pt x="2135604" y="322848"/>
                  <a:pt x="2135603" y="567490"/>
                  <a:pt x="2135603" y="812133"/>
                </a:cubicBezTo>
                <a:cubicBezTo>
                  <a:pt x="2135603" y="855324"/>
                  <a:pt x="2100589" y="890338"/>
                  <a:pt x="2057398" y="890338"/>
                </a:cubicBezTo>
                <a:lnTo>
                  <a:pt x="2057399" y="890337"/>
                </a:lnTo>
                <a:cubicBezTo>
                  <a:pt x="2014208" y="890337"/>
                  <a:pt x="1979194" y="855323"/>
                  <a:pt x="1979194" y="812132"/>
                </a:cubicBezTo>
                <a:lnTo>
                  <a:pt x="1979194" y="78205"/>
                </a:lnTo>
                <a:cubicBezTo>
                  <a:pt x="1979194" y="35014"/>
                  <a:pt x="2014208" y="0"/>
                  <a:pt x="2057399" y="0"/>
                </a:cubicBezTo>
                <a:close/>
                <a:moveTo>
                  <a:pt x="78205" y="0"/>
                </a:moveTo>
                <a:cubicBezTo>
                  <a:pt x="121396" y="0"/>
                  <a:pt x="156410" y="35014"/>
                  <a:pt x="156410" y="78205"/>
                </a:cubicBezTo>
                <a:cubicBezTo>
                  <a:pt x="156410" y="322848"/>
                  <a:pt x="156409" y="567490"/>
                  <a:pt x="156409" y="812133"/>
                </a:cubicBezTo>
                <a:cubicBezTo>
                  <a:pt x="156409" y="855324"/>
                  <a:pt x="121395" y="890338"/>
                  <a:pt x="78204" y="890338"/>
                </a:cubicBezTo>
                <a:lnTo>
                  <a:pt x="78205" y="890337"/>
                </a:lnTo>
                <a:cubicBezTo>
                  <a:pt x="35014" y="890337"/>
                  <a:pt x="0" y="855323"/>
                  <a:pt x="0" y="812132"/>
                </a:cubicBezTo>
                <a:lnTo>
                  <a:pt x="0" y="78205"/>
                </a:lnTo>
                <a:cubicBezTo>
                  <a:pt x="0" y="35014"/>
                  <a:pt x="35014" y="0"/>
                  <a:pt x="78205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848939" y="3429000"/>
            <a:ext cx="2703675" cy="26108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流动性管理：提供添加流动性工具，用户可轻松为流动性池提供资金，获取交易手续费收益。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4737813" y="3429000"/>
            <a:ext cx="2703675" cy="26108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代币交换：实现 Token 到 ETH 的兑换功能，提供实时汇率查询与交易预估。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8626687" y="3429000"/>
            <a:ext cx="2703675" cy="26108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资源查询：实时获取流动性池状态，包括资金量等数据，为用户提供市场参考。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1559460" y="1986841"/>
            <a:ext cx="1282633" cy="4561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5448334" y="1986841"/>
            <a:ext cx="1282633" cy="4561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0" flipH="0" flipV="0">
            <a:off x="9337208" y="1986841"/>
            <a:ext cx="1282633" cy="4561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0" flipH="0" flipV="0"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功能模块</a:t>
            </a:r>
            <a:endParaRPr kumimoji="1" lang="zh-CN" altLang="en-US"/>
          </a:p>
        </p:txBody>
      </p:sp>
      <p:grpSp>
        <p:nvGrpSpPr>
          <p:cNvPr id="34" name=""/>
          <p:cNvGrpSpPr/>
          <p:nvPr/>
        </p:nvGrpSpPr>
        <p:grpSpPr>
          <a:xfrm>
            <a:off x="150439" y="310415"/>
            <a:ext cx="635736" cy="571787"/>
            <a:chOff x="150439" y="310415"/>
            <a:chExt cx="635736" cy="571787"/>
          </a:xfrm>
        </p:grpSpPr>
        <p:sp>
          <p:nvSpPr>
            <p:cNvPr id="35" name="标题 1"/>
            <p:cNvSpPr txBox="1"/>
            <p:nvPr/>
          </p:nvSpPr>
          <p:spPr>
            <a:xfrm rot="2700000" flipH="0" flipV="0">
              <a:off x="329662" y="608061"/>
              <a:ext cx="227106" cy="227106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6" name="标题 1"/>
            <p:cNvSpPr txBox="1"/>
            <p:nvPr/>
          </p:nvSpPr>
          <p:spPr>
            <a:xfrm rot="2700000" flipH="0" flipV="0">
              <a:off x="185799" y="505781"/>
              <a:ext cx="170732" cy="17073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7" name="标题 1"/>
            <p:cNvSpPr txBox="1"/>
            <p:nvPr/>
          </p:nvSpPr>
          <p:spPr>
            <a:xfrm rot="2700000" flipH="0" flipV="0">
              <a:off x="512034" y="430850"/>
              <a:ext cx="227106" cy="227106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8" name="标题 1"/>
            <p:cNvSpPr txBox="1"/>
            <p:nvPr/>
          </p:nvSpPr>
          <p:spPr>
            <a:xfrm rot="2700000" flipH="0" flipV="0">
              <a:off x="373160" y="338720"/>
              <a:ext cx="136667" cy="136668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138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3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0327625" flipH="0" flipV="0">
            <a:off x="4054805" y="13717"/>
            <a:ext cx="9161242" cy="6966156"/>
          </a:xfrm>
          <a:custGeom>
            <a:avLst/>
            <a:gdLst>
              <a:gd name="connsiteX0" fmla="*/ 5270579 w 9161242"/>
              <a:gd name="connsiteY0" fmla="*/ 0 h 6966156"/>
              <a:gd name="connsiteX1" fmla="*/ 9161242 w 9161242"/>
              <a:gd name="connsiteY1" fmla="*/ 1509578 h 6966156"/>
              <a:gd name="connsiteX2" fmla="*/ 8236510 w 9161242"/>
              <a:gd name="connsiteY2" fmla="*/ 3892906 h 6966156"/>
              <a:gd name="connsiteX3" fmla="*/ 8188441 w 9161242"/>
              <a:gd name="connsiteY3" fmla="*/ 3898396 h 6966156"/>
              <a:gd name="connsiteX4" fmla="*/ 4271326 w 9161242"/>
              <a:gd name="connsiteY4" fmla="*/ 6950259 h 6966156"/>
              <a:gd name="connsiteX5" fmla="*/ 4265507 w 9161242"/>
              <a:gd name="connsiteY5" fmla="*/ 6966156 h 6966156"/>
              <a:gd name="connsiteX6" fmla="*/ 0 w 9161242"/>
              <a:gd name="connsiteY6" fmla="*/ 5311140 h 6966156"/>
              <a:gd name="connsiteX7" fmla="*/ 2481 w 9161242"/>
              <a:gd name="connsiteY7" fmla="*/ 5304741 h 6966156"/>
              <a:gd name="connsiteX8" fmla="*/ 5066813 w 9161242"/>
              <a:gd name="connsiteY8" fmla="*/ 85033 h 6966156"/>
            </a:gdLst>
            <a:rect l="l" t="t" r="r" b="b"/>
            <a:pathLst>
              <a:path w="9161242" h="6966156">
                <a:moveTo>
                  <a:pt x="5270579" y="0"/>
                </a:moveTo>
                <a:lnTo>
                  <a:pt x="9161242" y="1509578"/>
                </a:lnTo>
                <a:lnTo>
                  <a:pt x="8236510" y="3892906"/>
                </a:lnTo>
                <a:lnTo>
                  <a:pt x="8188441" y="3898396"/>
                </a:lnTo>
                <a:cubicBezTo>
                  <a:pt x="6418179" y="4168886"/>
                  <a:pt x="4947835" y="5350814"/>
                  <a:pt x="4271326" y="6950259"/>
                </a:cubicBezTo>
                <a:lnTo>
                  <a:pt x="4265507" y="6966156"/>
                </a:lnTo>
                <a:lnTo>
                  <a:pt x="0" y="5311140"/>
                </a:lnTo>
                <a:lnTo>
                  <a:pt x="2481" y="5304741"/>
                </a:lnTo>
                <a:cubicBezTo>
                  <a:pt x="946564" y="2974990"/>
                  <a:pt x="2772768" y="1096994"/>
                  <a:pt x="5066813" y="85033"/>
                </a:cubicBezTo>
                <a:close/>
              </a:path>
            </a:pathLst>
          </a:custGeom>
          <a:solidFill>
            <a:schemeClr val="accent1">
              <a:alpha val="21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900000" flipH="0" flipV="0">
            <a:off x="5952886" y="-392660"/>
            <a:ext cx="6290390" cy="8193635"/>
          </a:xfrm>
          <a:custGeom>
            <a:avLst/>
            <a:gdLst>
              <a:gd name="connsiteX0" fmla="*/ 5250517 w 6290390"/>
              <a:gd name="connsiteY0" fmla="*/ 0 h 8193635"/>
              <a:gd name="connsiteX1" fmla="*/ 6290390 w 6290390"/>
              <a:gd name="connsiteY1" fmla="*/ 3880861 h 8193635"/>
              <a:gd name="connsiteX2" fmla="*/ 6199089 w 6290390"/>
              <a:gd name="connsiteY2" fmla="*/ 3921461 h 8193635"/>
              <a:gd name="connsiteX3" fmla="*/ 4026413 w 6290390"/>
              <a:gd name="connsiteY3" fmla="*/ 6916412 h 8193635"/>
              <a:gd name="connsiteX4" fmla="*/ 4003073 w 6290390"/>
              <a:gd name="connsiteY4" fmla="*/ 7132048 h 8193635"/>
              <a:gd name="connsiteX5" fmla="*/ 41177 w 6290390"/>
              <a:gd name="connsiteY5" fmla="*/ 8193635 h 8193635"/>
              <a:gd name="connsiteX6" fmla="*/ 32511 w 6290390"/>
              <a:gd name="connsiteY6" fmla="*/ 8193635 h 8193635"/>
              <a:gd name="connsiteX7" fmla="*/ 10371 w 6290390"/>
              <a:gd name="connsiteY7" fmla="*/ 7902490 h 8193635"/>
              <a:gd name="connsiteX8" fmla="*/ 0 w 6290390"/>
              <a:gd name="connsiteY8" fmla="*/ 7492345 h 8193635"/>
              <a:gd name="connsiteX9" fmla="*/ 5002554 w 6290390"/>
              <a:gd name="connsiteY9" fmla="*/ 92955 h 8193635"/>
            </a:gdLst>
            <a:rect l="l" t="t" r="r" b="b"/>
            <a:pathLst>
              <a:path w="6290390" h="8193635">
                <a:moveTo>
                  <a:pt x="5250517" y="0"/>
                </a:moveTo>
                <a:lnTo>
                  <a:pt x="6290390" y="3880861"/>
                </a:lnTo>
                <a:lnTo>
                  <a:pt x="6199089" y="3921461"/>
                </a:lnTo>
                <a:cubicBezTo>
                  <a:pt x="5050914" y="4492038"/>
                  <a:pt x="4216961" y="5600083"/>
                  <a:pt x="4026413" y="6916412"/>
                </a:cubicBezTo>
                <a:lnTo>
                  <a:pt x="4003073" y="7132048"/>
                </a:lnTo>
                <a:lnTo>
                  <a:pt x="41177" y="8193635"/>
                </a:lnTo>
                <a:lnTo>
                  <a:pt x="32511" y="8193635"/>
                </a:lnTo>
                <a:lnTo>
                  <a:pt x="10371" y="7902490"/>
                </a:lnTo>
                <a:cubicBezTo>
                  <a:pt x="3485" y="7766645"/>
                  <a:pt x="0" y="7629903"/>
                  <a:pt x="0" y="7492345"/>
                </a:cubicBezTo>
                <a:cubicBezTo>
                  <a:pt x="1" y="4139394"/>
                  <a:pt x="2070431" y="1270018"/>
                  <a:pt x="5002554" y="92955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088788" y="1587388"/>
            <a:ext cx="6103212" cy="5270613"/>
          </a:xfrm>
          <a:custGeom>
            <a:avLst/>
            <a:gdLst>
              <a:gd name="connsiteX0" fmla="*/ 6103212 w 6103212"/>
              <a:gd name="connsiteY0" fmla="*/ 0 h 5270613"/>
              <a:gd name="connsiteX1" fmla="*/ 6103212 w 6103212"/>
              <a:gd name="connsiteY1" fmla="*/ 3896711 h 5270613"/>
              <a:gd name="connsiteX2" fmla="*/ 6005940 w 6103212"/>
              <a:gd name="connsiteY2" fmla="*/ 3930964 h 5270613"/>
              <a:gd name="connsiteX3" fmla="*/ 4329388 w 6103212"/>
              <a:gd name="connsiteY3" fmla="*/ 5138892 h 5270613"/>
              <a:gd name="connsiteX4" fmla="*/ 4229343 w 6103212"/>
              <a:gd name="connsiteY4" fmla="*/ 5270613 h 5270613"/>
              <a:gd name="connsiteX5" fmla="*/ 0 w 6103212"/>
              <a:gd name="connsiteY5" fmla="*/ 5270613 h 5270613"/>
              <a:gd name="connsiteX6" fmla="*/ 53009 w 6103212"/>
              <a:gd name="connsiteY6" fmla="*/ 5116075 h 5270613"/>
              <a:gd name="connsiteX7" fmla="*/ 5794140 w 6103212"/>
              <a:gd name="connsiteY7" fmla="*/ 62228 h 5270613"/>
            </a:gdLst>
            <a:rect l="l" t="t" r="r" b="b"/>
            <a:pathLst>
              <a:path w="6103212" h="5270613">
                <a:moveTo>
                  <a:pt x="6103212" y="0"/>
                </a:moveTo>
                <a:lnTo>
                  <a:pt x="6103212" y="3896711"/>
                </a:lnTo>
                <a:lnTo>
                  <a:pt x="6005940" y="3930964"/>
                </a:lnTo>
                <a:cubicBezTo>
                  <a:pt x="5350326" y="4189488"/>
                  <a:pt x="4775398" y="4608208"/>
                  <a:pt x="4329388" y="5138892"/>
                </a:cubicBezTo>
                <a:lnTo>
                  <a:pt x="4229343" y="5270613"/>
                </a:lnTo>
                <a:lnTo>
                  <a:pt x="0" y="5270613"/>
                </a:lnTo>
                <a:lnTo>
                  <a:pt x="53009" y="5116075"/>
                </a:lnTo>
                <a:cubicBezTo>
                  <a:pt x="971349" y="2589901"/>
                  <a:pt x="3130823" y="659522"/>
                  <a:pt x="5794140" y="6222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772042" y="5829753"/>
            <a:ext cx="3956085" cy="71926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0" flipH="0" flipV="0">
            <a:off x="0" y="6372285"/>
            <a:ext cx="12192000" cy="4857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5000">
                <a:schemeClr val="accent1"/>
              </a:gs>
              <a:gs pos="71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1">
            <a:off x="2749073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1" flipV="1">
            <a:off x="1425896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1">
            <a:off x="102719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1">
            <a:off x="4072250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1" flipV="1">
            <a:off x="5395427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1">
            <a:off x="6718604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1">
            <a:off x="8041781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1">
            <a:off x="9364958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1">
            <a:off x="10688136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93176" y="261257"/>
            <a:ext cx="11805648" cy="6335486"/>
          </a:xfrm>
          <a:prstGeom prst="roundRect">
            <a:avLst>
              <a:gd name="adj" fmla="val 8032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 flipH="0" flipV="0">
            <a:off x="-512590" y="1353967"/>
            <a:ext cx="1025180" cy="228197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254000" blurRad="762000" dir="5400000" sx="100000" sy="100000" kx="0" ky="0" algn="t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360000" bIns="45720" rtlCol="0" anchor="ctr"/>
          <a:lstStyle/>
          <a:p>
            <a:pPr algn="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2028824" y="2274188"/>
            <a:ext cx="740834" cy="740834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tx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8466507" y="2318179"/>
            <a:ext cx="732762" cy="690645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tx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5231023" y="2318283"/>
            <a:ext cx="721829" cy="654421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tx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8466506" y="3371096"/>
            <a:ext cx="2430093" cy="21159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标准化接口：符合 MCP 协议规范的工具定义，方便开发者扩展与集成。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5247664" y="3371096"/>
            <a:ext cx="2501875" cy="21159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错误处理机制：完善的异常捕获和用户反馈机制，及时发现并处理交易中的错误。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2034564" y="3371096"/>
            <a:ext cx="2501875" cy="21159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智能授权管理：自动检查并处理 Token 授权，简化用户操作流程，确保交易安全。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技术亮点</a:t>
            </a:r>
            <a:endParaRPr kumimoji="1" lang="zh-CN" altLang="en-US"/>
          </a:p>
        </p:txBody>
      </p:sp>
      <p:grpSp>
        <p:nvGrpSpPr>
          <p:cNvPr id="26" name=""/>
          <p:cNvGrpSpPr/>
          <p:nvPr/>
        </p:nvGrpSpPr>
        <p:grpSpPr>
          <a:xfrm>
            <a:off x="150439" y="310415"/>
            <a:ext cx="635736" cy="571787"/>
            <a:chOff x="150439" y="310415"/>
            <a:chExt cx="635736" cy="571787"/>
          </a:xfrm>
        </p:grpSpPr>
        <p:sp>
          <p:nvSpPr>
            <p:cNvPr id="27" name="标题 1"/>
            <p:cNvSpPr txBox="1"/>
            <p:nvPr/>
          </p:nvSpPr>
          <p:spPr>
            <a:xfrm rot="2700000" flipH="0" flipV="0">
              <a:off x="329662" y="608061"/>
              <a:ext cx="227106" cy="227106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8" name="标题 1"/>
            <p:cNvSpPr txBox="1"/>
            <p:nvPr/>
          </p:nvSpPr>
          <p:spPr>
            <a:xfrm rot="2700000" flipH="0" flipV="0">
              <a:off x="185799" y="505781"/>
              <a:ext cx="170732" cy="17073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9" name="标题 1"/>
            <p:cNvSpPr txBox="1"/>
            <p:nvPr/>
          </p:nvSpPr>
          <p:spPr>
            <a:xfrm rot="2700000" flipH="0" flipV="0">
              <a:off x="512034" y="430850"/>
              <a:ext cx="227106" cy="227106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0" name="标题 1"/>
            <p:cNvSpPr txBox="1"/>
            <p:nvPr/>
          </p:nvSpPr>
          <p:spPr>
            <a:xfrm rot="2700000" flipH="0" flipV="0">
              <a:off x="373160" y="338720"/>
              <a:ext cx="136667" cy="136668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138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3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0327625" flipH="0" flipV="0">
            <a:off x="4054805" y="13717"/>
            <a:ext cx="9161242" cy="6966156"/>
          </a:xfrm>
          <a:custGeom>
            <a:avLst/>
            <a:gdLst>
              <a:gd name="connsiteX0" fmla="*/ 5270579 w 9161242"/>
              <a:gd name="connsiteY0" fmla="*/ 0 h 6966156"/>
              <a:gd name="connsiteX1" fmla="*/ 9161242 w 9161242"/>
              <a:gd name="connsiteY1" fmla="*/ 1509578 h 6966156"/>
              <a:gd name="connsiteX2" fmla="*/ 8236510 w 9161242"/>
              <a:gd name="connsiteY2" fmla="*/ 3892906 h 6966156"/>
              <a:gd name="connsiteX3" fmla="*/ 8188441 w 9161242"/>
              <a:gd name="connsiteY3" fmla="*/ 3898396 h 6966156"/>
              <a:gd name="connsiteX4" fmla="*/ 4271326 w 9161242"/>
              <a:gd name="connsiteY4" fmla="*/ 6950259 h 6966156"/>
              <a:gd name="connsiteX5" fmla="*/ 4265507 w 9161242"/>
              <a:gd name="connsiteY5" fmla="*/ 6966156 h 6966156"/>
              <a:gd name="connsiteX6" fmla="*/ 0 w 9161242"/>
              <a:gd name="connsiteY6" fmla="*/ 5311140 h 6966156"/>
              <a:gd name="connsiteX7" fmla="*/ 2481 w 9161242"/>
              <a:gd name="connsiteY7" fmla="*/ 5304741 h 6966156"/>
              <a:gd name="connsiteX8" fmla="*/ 5066813 w 9161242"/>
              <a:gd name="connsiteY8" fmla="*/ 85033 h 6966156"/>
            </a:gdLst>
            <a:rect l="l" t="t" r="r" b="b"/>
            <a:pathLst>
              <a:path w="9161242" h="6966156">
                <a:moveTo>
                  <a:pt x="5270579" y="0"/>
                </a:moveTo>
                <a:lnTo>
                  <a:pt x="9161242" y="1509578"/>
                </a:lnTo>
                <a:lnTo>
                  <a:pt x="8236510" y="3892906"/>
                </a:lnTo>
                <a:lnTo>
                  <a:pt x="8188441" y="3898396"/>
                </a:lnTo>
                <a:cubicBezTo>
                  <a:pt x="6418179" y="4168886"/>
                  <a:pt x="4947835" y="5350814"/>
                  <a:pt x="4271326" y="6950259"/>
                </a:cubicBezTo>
                <a:lnTo>
                  <a:pt x="4265507" y="6966156"/>
                </a:lnTo>
                <a:lnTo>
                  <a:pt x="0" y="5311140"/>
                </a:lnTo>
                <a:lnTo>
                  <a:pt x="2481" y="5304741"/>
                </a:lnTo>
                <a:cubicBezTo>
                  <a:pt x="946564" y="2974990"/>
                  <a:pt x="2772768" y="1096994"/>
                  <a:pt x="5066813" y="85033"/>
                </a:cubicBezTo>
                <a:close/>
              </a:path>
            </a:pathLst>
          </a:custGeom>
          <a:solidFill>
            <a:schemeClr val="accent1">
              <a:alpha val="21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900000" flipH="0" flipV="0">
            <a:off x="5952886" y="-392660"/>
            <a:ext cx="6290390" cy="8193635"/>
          </a:xfrm>
          <a:custGeom>
            <a:avLst/>
            <a:gdLst>
              <a:gd name="connsiteX0" fmla="*/ 5250517 w 6290390"/>
              <a:gd name="connsiteY0" fmla="*/ 0 h 8193635"/>
              <a:gd name="connsiteX1" fmla="*/ 6290390 w 6290390"/>
              <a:gd name="connsiteY1" fmla="*/ 3880861 h 8193635"/>
              <a:gd name="connsiteX2" fmla="*/ 6199089 w 6290390"/>
              <a:gd name="connsiteY2" fmla="*/ 3921461 h 8193635"/>
              <a:gd name="connsiteX3" fmla="*/ 4026413 w 6290390"/>
              <a:gd name="connsiteY3" fmla="*/ 6916412 h 8193635"/>
              <a:gd name="connsiteX4" fmla="*/ 4003073 w 6290390"/>
              <a:gd name="connsiteY4" fmla="*/ 7132048 h 8193635"/>
              <a:gd name="connsiteX5" fmla="*/ 41177 w 6290390"/>
              <a:gd name="connsiteY5" fmla="*/ 8193635 h 8193635"/>
              <a:gd name="connsiteX6" fmla="*/ 32511 w 6290390"/>
              <a:gd name="connsiteY6" fmla="*/ 8193635 h 8193635"/>
              <a:gd name="connsiteX7" fmla="*/ 10371 w 6290390"/>
              <a:gd name="connsiteY7" fmla="*/ 7902490 h 8193635"/>
              <a:gd name="connsiteX8" fmla="*/ 0 w 6290390"/>
              <a:gd name="connsiteY8" fmla="*/ 7492345 h 8193635"/>
              <a:gd name="connsiteX9" fmla="*/ 5002554 w 6290390"/>
              <a:gd name="connsiteY9" fmla="*/ 92955 h 8193635"/>
            </a:gdLst>
            <a:rect l="l" t="t" r="r" b="b"/>
            <a:pathLst>
              <a:path w="6290390" h="8193635">
                <a:moveTo>
                  <a:pt x="5250517" y="0"/>
                </a:moveTo>
                <a:lnTo>
                  <a:pt x="6290390" y="3880861"/>
                </a:lnTo>
                <a:lnTo>
                  <a:pt x="6199089" y="3921461"/>
                </a:lnTo>
                <a:cubicBezTo>
                  <a:pt x="5050914" y="4492038"/>
                  <a:pt x="4216961" y="5600083"/>
                  <a:pt x="4026413" y="6916412"/>
                </a:cubicBezTo>
                <a:lnTo>
                  <a:pt x="4003073" y="7132048"/>
                </a:lnTo>
                <a:lnTo>
                  <a:pt x="41177" y="8193635"/>
                </a:lnTo>
                <a:lnTo>
                  <a:pt x="32511" y="8193635"/>
                </a:lnTo>
                <a:lnTo>
                  <a:pt x="10371" y="7902490"/>
                </a:lnTo>
                <a:cubicBezTo>
                  <a:pt x="3485" y="7766645"/>
                  <a:pt x="0" y="7629903"/>
                  <a:pt x="0" y="7492345"/>
                </a:cubicBezTo>
                <a:cubicBezTo>
                  <a:pt x="1" y="4139394"/>
                  <a:pt x="2070431" y="1270018"/>
                  <a:pt x="5002554" y="92955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088788" y="1587388"/>
            <a:ext cx="6103212" cy="5270613"/>
          </a:xfrm>
          <a:custGeom>
            <a:avLst/>
            <a:gdLst>
              <a:gd name="connsiteX0" fmla="*/ 6103212 w 6103212"/>
              <a:gd name="connsiteY0" fmla="*/ 0 h 5270613"/>
              <a:gd name="connsiteX1" fmla="*/ 6103212 w 6103212"/>
              <a:gd name="connsiteY1" fmla="*/ 3896711 h 5270613"/>
              <a:gd name="connsiteX2" fmla="*/ 6005940 w 6103212"/>
              <a:gd name="connsiteY2" fmla="*/ 3930964 h 5270613"/>
              <a:gd name="connsiteX3" fmla="*/ 4329388 w 6103212"/>
              <a:gd name="connsiteY3" fmla="*/ 5138892 h 5270613"/>
              <a:gd name="connsiteX4" fmla="*/ 4229343 w 6103212"/>
              <a:gd name="connsiteY4" fmla="*/ 5270613 h 5270613"/>
              <a:gd name="connsiteX5" fmla="*/ 0 w 6103212"/>
              <a:gd name="connsiteY5" fmla="*/ 5270613 h 5270613"/>
              <a:gd name="connsiteX6" fmla="*/ 53009 w 6103212"/>
              <a:gd name="connsiteY6" fmla="*/ 5116075 h 5270613"/>
              <a:gd name="connsiteX7" fmla="*/ 5794140 w 6103212"/>
              <a:gd name="connsiteY7" fmla="*/ 62228 h 5270613"/>
            </a:gdLst>
            <a:rect l="l" t="t" r="r" b="b"/>
            <a:pathLst>
              <a:path w="6103212" h="5270613">
                <a:moveTo>
                  <a:pt x="6103212" y="0"/>
                </a:moveTo>
                <a:lnTo>
                  <a:pt x="6103212" y="3896711"/>
                </a:lnTo>
                <a:lnTo>
                  <a:pt x="6005940" y="3930964"/>
                </a:lnTo>
                <a:cubicBezTo>
                  <a:pt x="5350326" y="4189488"/>
                  <a:pt x="4775398" y="4608208"/>
                  <a:pt x="4329388" y="5138892"/>
                </a:cubicBezTo>
                <a:lnTo>
                  <a:pt x="4229343" y="5270613"/>
                </a:lnTo>
                <a:lnTo>
                  <a:pt x="0" y="5270613"/>
                </a:lnTo>
                <a:lnTo>
                  <a:pt x="53009" y="5116075"/>
                </a:lnTo>
                <a:cubicBezTo>
                  <a:pt x="971349" y="2589901"/>
                  <a:pt x="3130823" y="659522"/>
                  <a:pt x="5794140" y="6222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772042" y="5829753"/>
            <a:ext cx="3956085" cy="71926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0" flipH="0" flipV="0">
            <a:off x="0" y="6372285"/>
            <a:ext cx="12192000" cy="4857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5000">
                <a:schemeClr val="accent1"/>
              </a:gs>
              <a:gs pos="71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1">
            <a:off x="2749073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1" flipV="1">
            <a:off x="1425896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1">
            <a:off x="102719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1">
            <a:off x="4072250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1" flipV="1">
            <a:off x="5395427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1">
            <a:off x="6718604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1">
            <a:off x="8041781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1">
            <a:off x="9364958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1">
            <a:off x="10688136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93176" y="261257"/>
            <a:ext cx="11805648" cy="6335486"/>
          </a:xfrm>
          <a:prstGeom prst="roundRect">
            <a:avLst>
              <a:gd name="adj" fmla="val 8032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2015668" y="4114060"/>
            <a:ext cx="1543050" cy="154305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254000" blurRad="762000" dir="5400000" sx="100000" sy="100000" kx="0" ky="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2549155" y="4646383"/>
            <a:ext cx="477566" cy="51732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tx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2015668" y="1571801"/>
            <a:ext cx="1543050" cy="154305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254000" blurRad="762000" dir="5400000" sx="100000" sy="100000" kx="0" ky="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2015668" y="2844871"/>
            <a:ext cx="1543050" cy="154305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254000" blurRad="762000" dir="5400000" sx="100000" sy="100000" kx="0" ky="0" algn="ctr" rotWithShape="0">
              <a:srgbClr val="000000">
                <a:alpha val="30000"/>
              </a:srgb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3981891" y="2095088"/>
            <a:ext cx="180975" cy="390525"/>
          </a:xfrm>
          <a:prstGeom prst="chevron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  <a:effectLst>
            <a:outerShdw dist="254000" blurRad="762000" dir="5400000" sx="100000" sy="100000" kx="0" ky="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3981891" y="3344933"/>
            <a:ext cx="180975" cy="390525"/>
          </a:xfrm>
          <a:prstGeom prst="chevron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254000" blurRad="762000" dir="5400000" sx="100000" sy="100000" kx="0" ky="0" algn="ctr" rotWithShape="0">
              <a:srgbClr val="000000">
                <a:alpha val="20000"/>
              </a:srgb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3981891" y="4773509"/>
            <a:ext cx="180975" cy="390525"/>
          </a:xfrm>
          <a:prstGeom prst="chevron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  <a:effectLst>
            <a:outerShdw dist="254000" blurRad="762000" dir="5400000" sx="100000" sy="100000" kx="0" ky="0" algn="ctr" rotWithShape="0">
              <a:srgbClr val="000000">
                <a:alpha val="10000"/>
              </a:srgb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2546718" y="2043298"/>
            <a:ext cx="482439" cy="550962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tx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2489776" y="3276969"/>
            <a:ext cx="596324" cy="620080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4629352" y="2007967"/>
            <a:ext cx="5909108" cy="837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升级到 Uniswap V4：支持最新版本的协议特性，提升交易性能与用户体验。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4629352" y="3337475"/>
            <a:ext cx="5901889" cy="837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增加 Hook 支持：实现更灵活的交易策略，满足用户个性化需求。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4629352" y="4666983"/>
            <a:ext cx="5867820" cy="837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扩展功能集：添加更多 Uniswap 功能支持，如限价单、闪贷等，丰富用户交易选择。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发展方向</a:t>
            </a:r>
            <a:endParaRPr kumimoji="1" lang="zh-CN" altLang="en-US"/>
          </a:p>
        </p:txBody>
      </p:sp>
      <p:grpSp>
        <p:nvGrpSpPr>
          <p:cNvPr id="31" name=""/>
          <p:cNvGrpSpPr/>
          <p:nvPr/>
        </p:nvGrpSpPr>
        <p:grpSpPr>
          <a:xfrm>
            <a:off x="150439" y="310415"/>
            <a:ext cx="635736" cy="571787"/>
            <a:chOff x="150439" y="310415"/>
            <a:chExt cx="635736" cy="571787"/>
          </a:xfrm>
        </p:grpSpPr>
        <p:sp>
          <p:nvSpPr>
            <p:cNvPr id="32" name="标题 1"/>
            <p:cNvSpPr txBox="1"/>
            <p:nvPr/>
          </p:nvSpPr>
          <p:spPr>
            <a:xfrm rot="2700000" flipH="0" flipV="0">
              <a:off x="329662" y="608061"/>
              <a:ext cx="227106" cy="227106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3" name="标题 1"/>
            <p:cNvSpPr txBox="1"/>
            <p:nvPr/>
          </p:nvSpPr>
          <p:spPr>
            <a:xfrm rot="2700000" flipH="0" flipV="0">
              <a:off x="185799" y="505781"/>
              <a:ext cx="170732" cy="17073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4" name="标题 1"/>
            <p:cNvSpPr txBox="1"/>
            <p:nvPr/>
          </p:nvSpPr>
          <p:spPr>
            <a:xfrm rot="2700000" flipH="0" flipV="0">
              <a:off x="512034" y="430850"/>
              <a:ext cx="227106" cy="227106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5" name="标题 1"/>
            <p:cNvSpPr txBox="1"/>
            <p:nvPr/>
          </p:nvSpPr>
          <p:spPr>
            <a:xfrm rot="2700000" flipH="0" flipV="0">
              <a:off x="373160" y="338720"/>
              <a:ext cx="136667" cy="136668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138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  <a:alpha val="3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0327625" flipH="0" flipV="0">
            <a:off x="4054805" y="13717"/>
            <a:ext cx="9161242" cy="6966156"/>
          </a:xfrm>
          <a:custGeom>
            <a:avLst/>
            <a:gdLst>
              <a:gd name="connsiteX0" fmla="*/ 5270579 w 9161242"/>
              <a:gd name="connsiteY0" fmla="*/ 0 h 6966156"/>
              <a:gd name="connsiteX1" fmla="*/ 9161242 w 9161242"/>
              <a:gd name="connsiteY1" fmla="*/ 1509578 h 6966156"/>
              <a:gd name="connsiteX2" fmla="*/ 8236510 w 9161242"/>
              <a:gd name="connsiteY2" fmla="*/ 3892906 h 6966156"/>
              <a:gd name="connsiteX3" fmla="*/ 8188441 w 9161242"/>
              <a:gd name="connsiteY3" fmla="*/ 3898396 h 6966156"/>
              <a:gd name="connsiteX4" fmla="*/ 4271326 w 9161242"/>
              <a:gd name="connsiteY4" fmla="*/ 6950259 h 6966156"/>
              <a:gd name="connsiteX5" fmla="*/ 4265507 w 9161242"/>
              <a:gd name="connsiteY5" fmla="*/ 6966156 h 6966156"/>
              <a:gd name="connsiteX6" fmla="*/ 0 w 9161242"/>
              <a:gd name="connsiteY6" fmla="*/ 5311140 h 6966156"/>
              <a:gd name="connsiteX7" fmla="*/ 2481 w 9161242"/>
              <a:gd name="connsiteY7" fmla="*/ 5304741 h 6966156"/>
              <a:gd name="connsiteX8" fmla="*/ 5066813 w 9161242"/>
              <a:gd name="connsiteY8" fmla="*/ 85033 h 6966156"/>
            </a:gdLst>
            <a:rect l="l" t="t" r="r" b="b"/>
            <a:pathLst>
              <a:path w="9161242" h="6966156">
                <a:moveTo>
                  <a:pt x="5270579" y="0"/>
                </a:moveTo>
                <a:lnTo>
                  <a:pt x="9161242" y="1509578"/>
                </a:lnTo>
                <a:lnTo>
                  <a:pt x="8236510" y="3892906"/>
                </a:lnTo>
                <a:lnTo>
                  <a:pt x="8188441" y="3898396"/>
                </a:lnTo>
                <a:cubicBezTo>
                  <a:pt x="6418179" y="4168886"/>
                  <a:pt x="4947835" y="5350814"/>
                  <a:pt x="4271326" y="6950259"/>
                </a:cubicBezTo>
                <a:lnTo>
                  <a:pt x="4265507" y="6966156"/>
                </a:lnTo>
                <a:lnTo>
                  <a:pt x="0" y="5311140"/>
                </a:lnTo>
                <a:lnTo>
                  <a:pt x="2481" y="5304741"/>
                </a:lnTo>
                <a:cubicBezTo>
                  <a:pt x="946564" y="2974990"/>
                  <a:pt x="2772768" y="1096994"/>
                  <a:pt x="5066813" y="85033"/>
                </a:cubicBezTo>
                <a:close/>
              </a:path>
            </a:pathLst>
          </a:custGeom>
          <a:solidFill>
            <a:schemeClr val="accent1">
              <a:alpha val="21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900000" flipH="0" flipV="0">
            <a:off x="5952886" y="-392660"/>
            <a:ext cx="6290390" cy="8193635"/>
          </a:xfrm>
          <a:custGeom>
            <a:avLst/>
            <a:gdLst>
              <a:gd name="connsiteX0" fmla="*/ 5250517 w 6290390"/>
              <a:gd name="connsiteY0" fmla="*/ 0 h 8193635"/>
              <a:gd name="connsiteX1" fmla="*/ 6290390 w 6290390"/>
              <a:gd name="connsiteY1" fmla="*/ 3880861 h 8193635"/>
              <a:gd name="connsiteX2" fmla="*/ 6199089 w 6290390"/>
              <a:gd name="connsiteY2" fmla="*/ 3921461 h 8193635"/>
              <a:gd name="connsiteX3" fmla="*/ 4026413 w 6290390"/>
              <a:gd name="connsiteY3" fmla="*/ 6916412 h 8193635"/>
              <a:gd name="connsiteX4" fmla="*/ 4003073 w 6290390"/>
              <a:gd name="connsiteY4" fmla="*/ 7132048 h 8193635"/>
              <a:gd name="connsiteX5" fmla="*/ 41177 w 6290390"/>
              <a:gd name="connsiteY5" fmla="*/ 8193635 h 8193635"/>
              <a:gd name="connsiteX6" fmla="*/ 32511 w 6290390"/>
              <a:gd name="connsiteY6" fmla="*/ 8193635 h 8193635"/>
              <a:gd name="connsiteX7" fmla="*/ 10371 w 6290390"/>
              <a:gd name="connsiteY7" fmla="*/ 7902490 h 8193635"/>
              <a:gd name="connsiteX8" fmla="*/ 0 w 6290390"/>
              <a:gd name="connsiteY8" fmla="*/ 7492345 h 8193635"/>
              <a:gd name="connsiteX9" fmla="*/ 5002554 w 6290390"/>
              <a:gd name="connsiteY9" fmla="*/ 92955 h 8193635"/>
            </a:gdLst>
            <a:rect l="l" t="t" r="r" b="b"/>
            <a:pathLst>
              <a:path w="6290390" h="8193635">
                <a:moveTo>
                  <a:pt x="5250517" y="0"/>
                </a:moveTo>
                <a:lnTo>
                  <a:pt x="6290390" y="3880861"/>
                </a:lnTo>
                <a:lnTo>
                  <a:pt x="6199089" y="3921461"/>
                </a:lnTo>
                <a:cubicBezTo>
                  <a:pt x="5050914" y="4492038"/>
                  <a:pt x="4216961" y="5600083"/>
                  <a:pt x="4026413" y="6916412"/>
                </a:cubicBezTo>
                <a:lnTo>
                  <a:pt x="4003073" y="7132048"/>
                </a:lnTo>
                <a:lnTo>
                  <a:pt x="41177" y="8193635"/>
                </a:lnTo>
                <a:lnTo>
                  <a:pt x="32511" y="8193635"/>
                </a:lnTo>
                <a:lnTo>
                  <a:pt x="10371" y="7902490"/>
                </a:lnTo>
                <a:cubicBezTo>
                  <a:pt x="3485" y="7766645"/>
                  <a:pt x="0" y="7629903"/>
                  <a:pt x="0" y="7492345"/>
                </a:cubicBezTo>
                <a:cubicBezTo>
                  <a:pt x="1" y="4139394"/>
                  <a:pt x="2070431" y="1270018"/>
                  <a:pt x="5002554" y="92955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088788" y="1587388"/>
            <a:ext cx="6103212" cy="5270613"/>
          </a:xfrm>
          <a:custGeom>
            <a:avLst/>
            <a:gdLst>
              <a:gd name="connsiteX0" fmla="*/ 6103212 w 6103212"/>
              <a:gd name="connsiteY0" fmla="*/ 0 h 5270613"/>
              <a:gd name="connsiteX1" fmla="*/ 6103212 w 6103212"/>
              <a:gd name="connsiteY1" fmla="*/ 3896711 h 5270613"/>
              <a:gd name="connsiteX2" fmla="*/ 6005940 w 6103212"/>
              <a:gd name="connsiteY2" fmla="*/ 3930964 h 5270613"/>
              <a:gd name="connsiteX3" fmla="*/ 4329388 w 6103212"/>
              <a:gd name="connsiteY3" fmla="*/ 5138892 h 5270613"/>
              <a:gd name="connsiteX4" fmla="*/ 4229343 w 6103212"/>
              <a:gd name="connsiteY4" fmla="*/ 5270613 h 5270613"/>
              <a:gd name="connsiteX5" fmla="*/ 0 w 6103212"/>
              <a:gd name="connsiteY5" fmla="*/ 5270613 h 5270613"/>
              <a:gd name="connsiteX6" fmla="*/ 53009 w 6103212"/>
              <a:gd name="connsiteY6" fmla="*/ 5116075 h 5270613"/>
              <a:gd name="connsiteX7" fmla="*/ 5794140 w 6103212"/>
              <a:gd name="connsiteY7" fmla="*/ 62228 h 5270613"/>
            </a:gdLst>
            <a:rect l="l" t="t" r="r" b="b"/>
            <a:pathLst>
              <a:path w="6103212" h="5270613">
                <a:moveTo>
                  <a:pt x="6103212" y="0"/>
                </a:moveTo>
                <a:lnTo>
                  <a:pt x="6103212" y="3896711"/>
                </a:lnTo>
                <a:lnTo>
                  <a:pt x="6005940" y="3930964"/>
                </a:lnTo>
                <a:cubicBezTo>
                  <a:pt x="5350326" y="4189488"/>
                  <a:pt x="4775398" y="4608208"/>
                  <a:pt x="4329388" y="5138892"/>
                </a:cubicBezTo>
                <a:lnTo>
                  <a:pt x="4229343" y="5270613"/>
                </a:lnTo>
                <a:lnTo>
                  <a:pt x="0" y="5270613"/>
                </a:lnTo>
                <a:lnTo>
                  <a:pt x="53009" y="5116075"/>
                </a:lnTo>
                <a:cubicBezTo>
                  <a:pt x="971349" y="2589901"/>
                  <a:pt x="3130823" y="659522"/>
                  <a:pt x="5794140" y="6222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6772042" y="5829753"/>
            <a:ext cx="3956085" cy="71926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0" flipH="0" flipV="0">
            <a:off x="0" y="6372285"/>
            <a:ext cx="12192000" cy="485715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25000">
                <a:schemeClr val="accent1"/>
              </a:gs>
              <a:gs pos="71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1" flipV="1">
            <a:off x="2749073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1" flipV="1">
            <a:off x="1425896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1" flipV="1">
            <a:off x="102719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1" flipV="1">
            <a:off x="4072250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1" flipV="1">
            <a:off x="5395427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1" flipV="1">
            <a:off x="6718604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1" flipV="1">
            <a:off x="8041781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1" flipV="1">
            <a:off x="9364958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1" flipV="1">
            <a:off x="10688136" y="6465664"/>
            <a:ext cx="1242422" cy="301712"/>
          </a:xfrm>
          <a:prstGeom prst="parallelogram">
            <a:avLst/>
          </a:prstGeom>
          <a:gradFill>
            <a:gsLst>
              <a:gs pos="0">
                <a:schemeClr val="bg1">
                  <a:alpha val="65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193176" y="261257"/>
            <a:ext cx="11805648" cy="6335486"/>
          </a:xfrm>
          <a:prstGeom prst="roundRect">
            <a:avLst>
              <a:gd name="adj" fmla="val 8032"/>
            </a:avLst>
          </a:prstGeom>
          <a:solidFill>
            <a:schemeClr val="bg1"/>
          </a:solidFill>
          <a:ln w="254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8" name="标题 1"/>
          <p:cNvCxnSpPr/>
          <p:nvPr/>
        </p:nvCxnSpPr>
        <p:spPr>
          <a:xfrm rot="0" flipH="1" flipV="0">
            <a:off x="619125" y="2663980"/>
            <a:ext cx="11059495" cy="0"/>
          </a:xfrm>
          <a:prstGeom prst="line">
            <a:avLst/>
          </a:prstGeom>
          <a:noFill/>
          <a:ln w="12700" cap="sq">
            <a:solidFill>
              <a:schemeClr val="bg1">
                <a:lumMod val="85000"/>
              </a:schemeClr>
            </a:solidFill>
            <a:miter/>
          </a:ln>
        </p:spPr>
      </p:cxnSp>
      <p:sp>
        <p:nvSpPr>
          <p:cNvPr id="19" name="标题 1"/>
          <p:cNvSpPr txBox="1"/>
          <p:nvPr/>
        </p:nvSpPr>
        <p:spPr>
          <a:xfrm rot="0" flipH="0" flipV="0">
            <a:off x="2423160" y="2587780"/>
            <a:ext cx="152400" cy="152400"/>
          </a:xfrm>
          <a:prstGeom prst="ellipse">
            <a:avLst/>
          </a:prstGeom>
          <a:solidFill>
            <a:schemeClr val="accent1"/>
          </a:solidFill>
          <a:ln w="508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1204632" y="2884293"/>
            <a:ext cx="2589456" cy="265290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开发者合作：寻找对 DeFi + AI 感兴趣的开发者，提供技术支持与资源分享，共同推动项目创新。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6019800" y="2587780"/>
            <a:ext cx="152400" cy="152400"/>
          </a:xfrm>
          <a:prstGeom prst="ellipse">
            <a:avLst/>
          </a:prstGeom>
          <a:solidFill>
            <a:schemeClr val="accent1"/>
          </a:solidFill>
          <a:ln w="508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4801272" y="2884293"/>
            <a:ext cx="2589456" cy="2665733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用户反馈：收集用户在实际使用中的场景与需求，根据反馈优化产品功能与性能，提升用户体验。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9616440" y="2587780"/>
            <a:ext cx="152400" cy="152400"/>
          </a:xfrm>
          <a:prstGeom prst="ellipse">
            <a:avLst/>
          </a:prstGeom>
          <a:solidFill>
            <a:schemeClr val="accent1"/>
          </a:solidFill>
          <a:ln w="50800" cap="sq">
            <a:solidFill>
              <a:schemeClr val="accent1">
                <a:lumMod val="20000"/>
                <a:lumOff val="8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8397912" y="2884293"/>
            <a:ext cx="2589456" cy="2665733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生态整合：与其他区块链项目合作，构建协同发展的生态体系，为用户提供更丰富的金融服务。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合作与反馈</a:t>
            </a:r>
            <a:endParaRPr kumimoji="1" lang="zh-CN" altLang="en-US"/>
          </a:p>
        </p:txBody>
      </p:sp>
      <p:grpSp>
        <p:nvGrpSpPr>
          <p:cNvPr id="26" name=""/>
          <p:cNvGrpSpPr/>
          <p:nvPr/>
        </p:nvGrpSpPr>
        <p:grpSpPr>
          <a:xfrm>
            <a:off x="150439" y="310415"/>
            <a:ext cx="635736" cy="571787"/>
            <a:chOff x="150439" y="310415"/>
            <a:chExt cx="635736" cy="571787"/>
          </a:xfrm>
        </p:grpSpPr>
        <p:sp>
          <p:nvSpPr>
            <p:cNvPr id="27" name="标题 1"/>
            <p:cNvSpPr txBox="1"/>
            <p:nvPr/>
          </p:nvSpPr>
          <p:spPr>
            <a:xfrm rot="2700000" flipH="0" flipV="0">
              <a:off x="329662" y="608061"/>
              <a:ext cx="227106" cy="227106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8" name="标题 1"/>
            <p:cNvSpPr txBox="1"/>
            <p:nvPr/>
          </p:nvSpPr>
          <p:spPr>
            <a:xfrm rot="2700000" flipH="0" flipV="0">
              <a:off x="185799" y="505781"/>
              <a:ext cx="170732" cy="17073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9" name="标题 1"/>
            <p:cNvSpPr txBox="1"/>
            <p:nvPr/>
          </p:nvSpPr>
          <p:spPr>
            <a:xfrm rot="2700000" flipH="0" flipV="0">
              <a:off x="512034" y="430850"/>
              <a:ext cx="227106" cy="227106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0" name="标题 1"/>
            <p:cNvSpPr txBox="1"/>
            <p:nvPr/>
          </p:nvSpPr>
          <p:spPr>
            <a:xfrm rot="2700000" flipH="0" flipV="0">
              <a:off x="373160" y="338720"/>
              <a:ext cx="136667" cy="136668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724F8"/>
      </a:accent1>
      <a:accent2>
        <a:srgbClr val="11889B"/>
      </a:accent2>
      <a:accent3>
        <a:srgbClr val="2F3670"/>
      </a:accent3>
      <a:accent4>
        <a:srgbClr val="4AB00F"/>
      </a:accent4>
      <a:accent5>
        <a:srgbClr val="50392F"/>
      </a:accent5>
      <a:accent6>
        <a:srgbClr val="27351F"/>
      </a:accent6>
      <a:hlink>
        <a:srgbClr val="034A90"/>
      </a:hlink>
      <a:folHlink>
        <a:srgbClr val="6F3B55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